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58" r:id="rId24"/>
    <p:sldId id="259" r:id="rId25"/>
    <p:sldId id="260" r:id="rId26"/>
    <p:sldId id="261" r:id="rId27"/>
    <p:sldId id="263" r:id="rId28"/>
    <p:sldId id="285" r:id="rId29"/>
    <p:sldId id="287" r:id="rId30"/>
    <p:sldId id="262" r:id="rId31"/>
    <p:sldId id="286" r:id="rId32"/>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788"/>
  </p:normalViewPr>
  <p:slideViewPr>
    <p:cSldViewPr snapToGrid="0" snapToObjects="1">
      <p:cViewPr varScale="1">
        <p:scale>
          <a:sx n="111" d="100"/>
          <a:sy n="111" d="100"/>
        </p:scale>
        <p:origin x="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BC428-CCC8-8945-9ADF-AF99677CCC5F}" type="datetimeFigureOut">
              <a:rPr lang="en-US" smtClean="0"/>
              <a:t>5/1/25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649FF-78A1-D24A-8AAA-B848165D0C4D}" type="slidenum">
              <a:rPr lang="en-US" smtClean="0"/>
              <a:t>‹#›</a:t>
            </a:fld>
            <a:endParaRPr lang="en-US"/>
          </a:p>
        </p:txBody>
      </p:sp>
    </p:spTree>
    <p:extLst>
      <p:ext uri="{BB962C8B-B14F-4D97-AF65-F5344CB8AC3E}">
        <p14:creationId xmlns:p14="http://schemas.microsoft.com/office/powerpoint/2010/main" val="96993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F6A6-2513-224C-A87A-0127AE126B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33B46F09-9175-CB48-AADE-9F49901CC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5C167250-1D5D-E14F-86DB-912700BA72F8}"/>
              </a:ext>
            </a:extLst>
          </p:cNvPr>
          <p:cNvSpPr>
            <a:spLocks noGrp="1"/>
          </p:cNvSpPr>
          <p:nvPr>
            <p:ph type="dt" sz="half" idx="10"/>
          </p:nvPr>
        </p:nvSpPr>
        <p:spPr/>
        <p:txBody>
          <a:bodyPr/>
          <a:lstStyle/>
          <a:p>
            <a:fld id="{6BFA3725-A815-A24F-9F2B-74EF2F74D54E}" type="datetime1">
              <a:rPr lang="en-US" smtClean="0"/>
              <a:t>5/1/25</a:t>
            </a:fld>
            <a:endParaRPr lang="en-CH"/>
          </a:p>
        </p:txBody>
      </p:sp>
      <p:sp>
        <p:nvSpPr>
          <p:cNvPr id="5" name="Footer Placeholder 4">
            <a:extLst>
              <a:ext uri="{FF2B5EF4-FFF2-40B4-BE49-F238E27FC236}">
                <a16:creationId xmlns:a16="http://schemas.microsoft.com/office/drawing/2014/main" id="{66FC4C7C-B318-2B45-B079-A7A97106EAE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3572320-5216-F448-9077-66657736E1C6}"/>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329677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FDCE-1808-4C41-BECB-9E160AAD579F}"/>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96E1F82-43E8-3A4D-9996-A0129FC74E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DDCCFFD-04FF-9247-9BCC-04D4AF27A445}"/>
              </a:ext>
            </a:extLst>
          </p:cNvPr>
          <p:cNvSpPr>
            <a:spLocks noGrp="1"/>
          </p:cNvSpPr>
          <p:nvPr>
            <p:ph type="dt" sz="half" idx="10"/>
          </p:nvPr>
        </p:nvSpPr>
        <p:spPr/>
        <p:txBody>
          <a:bodyPr/>
          <a:lstStyle/>
          <a:p>
            <a:fld id="{91C23534-2F09-0942-AEC7-71CEA7994837}" type="datetime1">
              <a:rPr lang="en-US" smtClean="0"/>
              <a:t>5/1/25</a:t>
            </a:fld>
            <a:endParaRPr lang="en-CH"/>
          </a:p>
        </p:txBody>
      </p:sp>
      <p:sp>
        <p:nvSpPr>
          <p:cNvPr id="5" name="Footer Placeholder 4">
            <a:extLst>
              <a:ext uri="{FF2B5EF4-FFF2-40B4-BE49-F238E27FC236}">
                <a16:creationId xmlns:a16="http://schemas.microsoft.com/office/drawing/2014/main" id="{BCDCB7C6-7112-114F-8750-52ED4A83B44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A890480-7C9B-2F4A-81E6-EB1B14B762B2}"/>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343264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8BCA9-DD87-AA42-9A23-682B88D95E8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AFAA5C5-7AEB-FD48-98C4-9FE274546C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663B1D9-89FB-2041-9B62-A69973B7597C}"/>
              </a:ext>
            </a:extLst>
          </p:cNvPr>
          <p:cNvSpPr>
            <a:spLocks noGrp="1"/>
          </p:cNvSpPr>
          <p:nvPr>
            <p:ph type="dt" sz="half" idx="10"/>
          </p:nvPr>
        </p:nvSpPr>
        <p:spPr/>
        <p:txBody>
          <a:bodyPr/>
          <a:lstStyle/>
          <a:p>
            <a:fld id="{0066B68C-0A49-2749-8E6D-93DCA5E79E4D}" type="datetime1">
              <a:rPr lang="en-US" smtClean="0"/>
              <a:t>5/1/25</a:t>
            </a:fld>
            <a:endParaRPr lang="en-CH"/>
          </a:p>
        </p:txBody>
      </p:sp>
      <p:sp>
        <p:nvSpPr>
          <p:cNvPr id="5" name="Footer Placeholder 4">
            <a:extLst>
              <a:ext uri="{FF2B5EF4-FFF2-40B4-BE49-F238E27FC236}">
                <a16:creationId xmlns:a16="http://schemas.microsoft.com/office/drawing/2014/main" id="{C2CD59AC-F7BD-1143-BAC7-67CC097E56F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63D9435-8CEE-3849-B1B4-7E46B6A8C91F}"/>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264547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7" name="Title 1"/>
          <p:cNvSpPr>
            <a:spLocks noGrp="1"/>
          </p:cNvSpPr>
          <p:nvPr>
            <p:ph type="title"/>
          </p:nvPr>
        </p:nvSpPr>
        <p:spPr>
          <a:xfrm>
            <a:off x="169818" y="235132"/>
            <a:ext cx="12326982" cy="940524"/>
          </a:xfrm>
        </p:spPr>
        <p:txBody>
          <a:bodyPr/>
          <a:lstStyle>
            <a:lvl1pPr algn="ctr">
              <a:defRPr baseline="0">
                <a:solidFill>
                  <a:srgbClr val="C00000"/>
                </a:solidFill>
                <a:latin typeface="黑体" panose="02010609060101010101" pitchFamily="49" charset="-122"/>
                <a:ea typeface="微软雅黑" panose="020B0503020204020204" pitchFamily="34" charset="-122"/>
              </a:defRPr>
            </a:lvl1pPr>
          </a:lstStyle>
          <a:p>
            <a:r>
              <a:rPr lang="zh-CN" altLang="en-US" dirty="0"/>
              <a:t>单击此处编辑母版标题样式</a:t>
            </a:r>
            <a:endParaRPr lang="en-US" dirty="0"/>
          </a:p>
        </p:txBody>
      </p:sp>
      <p:sp>
        <p:nvSpPr>
          <p:cNvPr id="9" name="Date Placeholder 3"/>
          <p:cNvSpPr>
            <a:spLocks noGrp="1"/>
          </p:cNvSpPr>
          <p:nvPr>
            <p:ph type="dt" sz="half" idx="10"/>
          </p:nvPr>
        </p:nvSpPr>
        <p:spPr>
          <a:xfrm>
            <a:off x="7903030" y="6395539"/>
            <a:ext cx="653144" cy="365125"/>
          </a:xfrm>
        </p:spPr>
        <p:txBody>
          <a:bodyPr/>
          <a:lstStyle/>
          <a:p>
            <a:fld id="{A0FA498B-451B-AA47-B77F-0D94A337E303}" type="datetime1">
              <a:rPr lang="en-US" altLang="zh-CN" smtClean="0"/>
              <a:t>5/1/25</a:t>
            </a:fld>
            <a:endParaRPr lang="zh-CN" altLang="en-US" dirty="0"/>
          </a:p>
        </p:txBody>
      </p:sp>
      <p:sp>
        <p:nvSpPr>
          <p:cNvPr id="12" name="矩形 11"/>
          <p:cNvSpPr/>
          <p:nvPr userDrawn="1"/>
        </p:nvSpPr>
        <p:spPr>
          <a:xfrm>
            <a:off x="169816" y="1055430"/>
            <a:ext cx="5068389" cy="5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5238204" y="1055429"/>
            <a:ext cx="6299372"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descr="C:\Users\Marc\Desktop\Beijing2012\Feines pendents\AFMtutorial\logoPK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42004" y="33451"/>
            <a:ext cx="1040636" cy="98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userDrawn="1"/>
        </p:nvSpPr>
        <p:spPr>
          <a:xfrm>
            <a:off x="10264587" y="6532382"/>
            <a:ext cx="1554834" cy="369332"/>
          </a:xfrm>
          <a:prstGeom prst="rect">
            <a:avLst/>
          </a:prstGeom>
        </p:spPr>
        <p:txBody>
          <a:bodyPr wrap="square">
            <a:spAutoFit/>
          </a:bodyPr>
          <a:lstStyle/>
          <a:p>
            <a:fld id="{2A70EF62-FD89-4333-8C85-705CEC6167CC}" type="datetime1">
              <a:rPr lang="zh-CN" altLang="en-US" smtClean="0">
                <a:solidFill>
                  <a:srgbClr val="C00000"/>
                </a:solidFill>
              </a:rPr>
              <a:t>2025/5/1</a:t>
            </a:fld>
            <a:endParaRPr lang="zh-CN" altLang="en-US" dirty="0">
              <a:solidFill>
                <a:srgbClr val="C00000"/>
              </a:solidFill>
            </a:endParaRPr>
          </a:p>
        </p:txBody>
      </p:sp>
      <p:sp>
        <p:nvSpPr>
          <p:cNvPr id="17" name="矩形 16"/>
          <p:cNvSpPr/>
          <p:nvPr userDrawn="1"/>
        </p:nvSpPr>
        <p:spPr>
          <a:xfrm flipV="1">
            <a:off x="92463" y="6532382"/>
            <a:ext cx="11445113" cy="1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673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6EBC-9459-D747-9C7D-E04045F84C2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8E1E402-7FF4-5A4B-82B4-401A8A9ED7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FE149A7-A193-C64F-9676-1E89C4C3DAC2}"/>
              </a:ext>
            </a:extLst>
          </p:cNvPr>
          <p:cNvSpPr>
            <a:spLocks noGrp="1"/>
          </p:cNvSpPr>
          <p:nvPr>
            <p:ph type="dt" sz="half" idx="10"/>
          </p:nvPr>
        </p:nvSpPr>
        <p:spPr/>
        <p:txBody>
          <a:bodyPr/>
          <a:lstStyle/>
          <a:p>
            <a:fld id="{65927763-58CB-AD4E-AC08-A1C1A2F940FB}" type="datetime1">
              <a:rPr lang="en-US" smtClean="0"/>
              <a:t>5/1/25</a:t>
            </a:fld>
            <a:endParaRPr lang="en-CH"/>
          </a:p>
        </p:txBody>
      </p:sp>
      <p:sp>
        <p:nvSpPr>
          <p:cNvPr id="5" name="Footer Placeholder 4">
            <a:extLst>
              <a:ext uri="{FF2B5EF4-FFF2-40B4-BE49-F238E27FC236}">
                <a16:creationId xmlns:a16="http://schemas.microsoft.com/office/drawing/2014/main" id="{02F95243-789E-3A43-8E1D-CDD1B426BBB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28FE1C2-A6B4-2243-B8C1-8FA513869934}"/>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294288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6C04-9E39-2A4A-A867-8ECBD359A2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A84B32BA-2076-3441-9115-2FFBBB05F7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BA2185-2454-AA49-9958-8964C060B606}"/>
              </a:ext>
            </a:extLst>
          </p:cNvPr>
          <p:cNvSpPr>
            <a:spLocks noGrp="1"/>
          </p:cNvSpPr>
          <p:nvPr>
            <p:ph type="dt" sz="half" idx="10"/>
          </p:nvPr>
        </p:nvSpPr>
        <p:spPr/>
        <p:txBody>
          <a:bodyPr/>
          <a:lstStyle/>
          <a:p>
            <a:fld id="{118EC366-33E8-8443-BB9F-6C80C1E5BEDE}" type="datetime1">
              <a:rPr lang="en-US" smtClean="0"/>
              <a:t>5/1/25</a:t>
            </a:fld>
            <a:endParaRPr lang="en-CH"/>
          </a:p>
        </p:txBody>
      </p:sp>
      <p:sp>
        <p:nvSpPr>
          <p:cNvPr id="5" name="Footer Placeholder 4">
            <a:extLst>
              <a:ext uri="{FF2B5EF4-FFF2-40B4-BE49-F238E27FC236}">
                <a16:creationId xmlns:a16="http://schemas.microsoft.com/office/drawing/2014/main" id="{B6C0300F-A8F3-EF4A-AFEE-17275EC1E5E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A226929-A60F-EB44-8A7A-EEA57A4949B3}"/>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379929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7DE5-8AEE-FE42-9F0B-AC0D3B96EBA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FBA4A39F-3F68-924A-839E-3D88B218BD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0B550C4E-7EA3-1B47-B3C7-E5BA06D126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368E9F72-A9F9-8E4B-83B8-A85B80C43B36}"/>
              </a:ext>
            </a:extLst>
          </p:cNvPr>
          <p:cNvSpPr>
            <a:spLocks noGrp="1"/>
          </p:cNvSpPr>
          <p:nvPr>
            <p:ph type="dt" sz="half" idx="10"/>
          </p:nvPr>
        </p:nvSpPr>
        <p:spPr/>
        <p:txBody>
          <a:bodyPr/>
          <a:lstStyle/>
          <a:p>
            <a:fld id="{6F182C67-4073-134F-BAF7-67D38294C317}" type="datetime1">
              <a:rPr lang="en-US" smtClean="0"/>
              <a:t>5/1/25</a:t>
            </a:fld>
            <a:endParaRPr lang="en-CH"/>
          </a:p>
        </p:txBody>
      </p:sp>
      <p:sp>
        <p:nvSpPr>
          <p:cNvPr id="6" name="Footer Placeholder 5">
            <a:extLst>
              <a:ext uri="{FF2B5EF4-FFF2-40B4-BE49-F238E27FC236}">
                <a16:creationId xmlns:a16="http://schemas.microsoft.com/office/drawing/2014/main" id="{20A7A1CC-B700-DB44-BE5E-F515975B23A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6A22958-96FF-0A43-932B-816D1F593008}"/>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25661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638A-EF5A-E248-809D-17078E828E38}"/>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6A9248F4-29B8-9647-9F46-A36C129D3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564D920-C7C7-D74D-91D3-D3154E8662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903F539B-3430-6841-8887-A8CBF1F95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ADFE311-8069-5049-99CB-7ECD20E677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2482162A-1845-9D45-8F3D-C8F5BB0BCFE9}"/>
              </a:ext>
            </a:extLst>
          </p:cNvPr>
          <p:cNvSpPr>
            <a:spLocks noGrp="1"/>
          </p:cNvSpPr>
          <p:nvPr>
            <p:ph type="dt" sz="half" idx="10"/>
          </p:nvPr>
        </p:nvSpPr>
        <p:spPr/>
        <p:txBody>
          <a:bodyPr/>
          <a:lstStyle/>
          <a:p>
            <a:fld id="{BA29221C-39AA-BC45-826D-36BC9E41C837}" type="datetime1">
              <a:rPr lang="en-US" smtClean="0"/>
              <a:t>5/1/25</a:t>
            </a:fld>
            <a:endParaRPr lang="en-CH"/>
          </a:p>
        </p:txBody>
      </p:sp>
      <p:sp>
        <p:nvSpPr>
          <p:cNvPr id="8" name="Footer Placeholder 7">
            <a:extLst>
              <a:ext uri="{FF2B5EF4-FFF2-40B4-BE49-F238E27FC236}">
                <a16:creationId xmlns:a16="http://schemas.microsoft.com/office/drawing/2014/main" id="{85DAEFCA-6EEF-DA4D-9E69-E1B2ECA290B8}"/>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7BB40E8-0A4C-C842-A6C4-B16528FB109A}"/>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376416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86C0-5427-154A-827C-06592E530B95}"/>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372CCCC6-95E4-CD40-B042-589B9E7B8DC3}"/>
              </a:ext>
            </a:extLst>
          </p:cNvPr>
          <p:cNvSpPr>
            <a:spLocks noGrp="1"/>
          </p:cNvSpPr>
          <p:nvPr>
            <p:ph type="dt" sz="half" idx="10"/>
          </p:nvPr>
        </p:nvSpPr>
        <p:spPr/>
        <p:txBody>
          <a:bodyPr/>
          <a:lstStyle/>
          <a:p>
            <a:fld id="{4AB4EBC9-A7E8-9647-9ABD-7A7217723479}" type="datetime1">
              <a:rPr lang="en-US" smtClean="0"/>
              <a:t>5/1/25</a:t>
            </a:fld>
            <a:endParaRPr lang="en-CH"/>
          </a:p>
        </p:txBody>
      </p:sp>
      <p:sp>
        <p:nvSpPr>
          <p:cNvPr id="4" name="Footer Placeholder 3">
            <a:extLst>
              <a:ext uri="{FF2B5EF4-FFF2-40B4-BE49-F238E27FC236}">
                <a16:creationId xmlns:a16="http://schemas.microsoft.com/office/drawing/2014/main" id="{2B070182-A02D-1642-A98A-4E7DC4CDA3A5}"/>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B7FB2D9D-9E63-BC44-93EC-8E7A8EC05B46}"/>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10496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E0A1D-9F6A-4E4A-8C40-220396B03567}"/>
              </a:ext>
            </a:extLst>
          </p:cNvPr>
          <p:cNvSpPr>
            <a:spLocks noGrp="1"/>
          </p:cNvSpPr>
          <p:nvPr>
            <p:ph type="dt" sz="half" idx="10"/>
          </p:nvPr>
        </p:nvSpPr>
        <p:spPr/>
        <p:txBody>
          <a:bodyPr/>
          <a:lstStyle/>
          <a:p>
            <a:fld id="{13DD9E7A-B414-2549-986E-C635BA8FE19B}" type="datetime1">
              <a:rPr lang="en-US" smtClean="0"/>
              <a:t>5/1/25</a:t>
            </a:fld>
            <a:endParaRPr lang="en-CH"/>
          </a:p>
        </p:txBody>
      </p:sp>
      <p:sp>
        <p:nvSpPr>
          <p:cNvPr id="3" name="Footer Placeholder 2">
            <a:extLst>
              <a:ext uri="{FF2B5EF4-FFF2-40B4-BE49-F238E27FC236}">
                <a16:creationId xmlns:a16="http://schemas.microsoft.com/office/drawing/2014/main" id="{25929789-361B-DF42-A31F-F2558621A763}"/>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3E45C6C6-47CD-4547-A745-EE557862157B}"/>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12881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41EE-A342-6041-BBED-5C93FA8474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FEA9EBC-24FF-1F4B-BF21-0F8DC7C3A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84055B66-2F09-4D42-BB4E-6F1D9A436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FBB8D-3A75-0F4B-BFB2-8C87B5B2E642}"/>
              </a:ext>
            </a:extLst>
          </p:cNvPr>
          <p:cNvSpPr>
            <a:spLocks noGrp="1"/>
          </p:cNvSpPr>
          <p:nvPr>
            <p:ph type="dt" sz="half" idx="10"/>
          </p:nvPr>
        </p:nvSpPr>
        <p:spPr/>
        <p:txBody>
          <a:bodyPr/>
          <a:lstStyle/>
          <a:p>
            <a:fld id="{38DD4430-81CD-CF45-9180-3B80B55F1CC5}" type="datetime1">
              <a:rPr lang="en-US" smtClean="0"/>
              <a:t>5/1/25</a:t>
            </a:fld>
            <a:endParaRPr lang="en-CH"/>
          </a:p>
        </p:txBody>
      </p:sp>
      <p:sp>
        <p:nvSpPr>
          <p:cNvPr id="6" name="Footer Placeholder 5">
            <a:extLst>
              <a:ext uri="{FF2B5EF4-FFF2-40B4-BE49-F238E27FC236}">
                <a16:creationId xmlns:a16="http://schemas.microsoft.com/office/drawing/2014/main" id="{2586FE4F-414D-3E46-AFF4-F7CA1FF36C7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AA28E92-7898-2746-8A20-AAC92A15FCD8}"/>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218615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8961-8F84-2B48-9D45-A7458BED04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97ACF990-5471-D34D-A8B0-3DDA5542F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1F4CC13F-3FC7-E04B-A306-DC1C5D8A7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0F9218-22A4-514D-AE0F-95DACEC8C34F}"/>
              </a:ext>
            </a:extLst>
          </p:cNvPr>
          <p:cNvSpPr>
            <a:spLocks noGrp="1"/>
          </p:cNvSpPr>
          <p:nvPr>
            <p:ph type="dt" sz="half" idx="10"/>
          </p:nvPr>
        </p:nvSpPr>
        <p:spPr/>
        <p:txBody>
          <a:bodyPr/>
          <a:lstStyle/>
          <a:p>
            <a:fld id="{B6F4F59D-9E17-1644-9484-D5851B17A17B}" type="datetime1">
              <a:rPr lang="en-US" smtClean="0"/>
              <a:t>5/1/25</a:t>
            </a:fld>
            <a:endParaRPr lang="en-CH"/>
          </a:p>
        </p:txBody>
      </p:sp>
      <p:sp>
        <p:nvSpPr>
          <p:cNvPr id="6" name="Footer Placeholder 5">
            <a:extLst>
              <a:ext uri="{FF2B5EF4-FFF2-40B4-BE49-F238E27FC236}">
                <a16:creationId xmlns:a16="http://schemas.microsoft.com/office/drawing/2014/main" id="{1A14B426-1FFD-2F49-9508-3049D280568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F38CD0E-54FC-BD42-91AE-862963B3D795}"/>
              </a:ext>
            </a:extLst>
          </p:cNvPr>
          <p:cNvSpPr>
            <a:spLocks noGrp="1"/>
          </p:cNvSpPr>
          <p:nvPr>
            <p:ph type="sldNum" sz="quarter" idx="12"/>
          </p:nvPr>
        </p:nvSpPr>
        <p:spPr/>
        <p:txBody>
          <a:bodyPr/>
          <a:lstStyle/>
          <a:p>
            <a:fld id="{EBB0A469-1B88-AC4D-9EF8-4C42E2B464D1}" type="slidenum">
              <a:rPr lang="en-CH" smtClean="0"/>
              <a:t>‹#›</a:t>
            </a:fld>
            <a:endParaRPr lang="en-CH"/>
          </a:p>
        </p:txBody>
      </p:sp>
    </p:spTree>
    <p:extLst>
      <p:ext uri="{BB962C8B-B14F-4D97-AF65-F5344CB8AC3E}">
        <p14:creationId xmlns:p14="http://schemas.microsoft.com/office/powerpoint/2010/main" val="194704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5B16A-8CD8-384D-8441-E487B35C6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860242D-8861-A442-AD40-457F9231EF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260CFCC-7582-8540-B9AF-D0DE3A549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58477-3982-064E-B3C1-5682D5E6A557}" type="datetime1">
              <a:rPr lang="en-US" smtClean="0"/>
              <a:t>5/1/25</a:t>
            </a:fld>
            <a:endParaRPr lang="en-CH"/>
          </a:p>
        </p:txBody>
      </p:sp>
      <p:sp>
        <p:nvSpPr>
          <p:cNvPr id="5" name="Footer Placeholder 4">
            <a:extLst>
              <a:ext uri="{FF2B5EF4-FFF2-40B4-BE49-F238E27FC236}">
                <a16:creationId xmlns:a16="http://schemas.microsoft.com/office/drawing/2014/main" id="{526D2534-49F5-2F44-8E5E-77A79B33D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8457C7A-F74A-1F47-BDFB-833794E43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0A469-1B88-AC4D-9EF8-4C42E2B464D1}" type="slidenum">
              <a:rPr lang="en-CH" smtClean="0"/>
              <a:t>‹#›</a:t>
            </a:fld>
            <a:endParaRPr lang="en-CH"/>
          </a:p>
        </p:txBody>
      </p:sp>
    </p:spTree>
    <p:extLst>
      <p:ext uri="{BB962C8B-B14F-4D97-AF65-F5344CB8AC3E}">
        <p14:creationId xmlns:p14="http://schemas.microsoft.com/office/powerpoint/2010/main" val="836215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6">
            <a:extLst>
              <a:ext uri="{FF2B5EF4-FFF2-40B4-BE49-F238E27FC236}">
                <a16:creationId xmlns:a16="http://schemas.microsoft.com/office/drawing/2014/main" id="{746C2C1D-0CE6-4845-AD57-F7E57FC62885}"/>
              </a:ext>
            </a:extLst>
          </p:cNvPr>
          <p:cNvSpPr/>
          <p:nvPr/>
        </p:nvSpPr>
        <p:spPr>
          <a:xfrm>
            <a:off x="-7786" y="1198433"/>
            <a:ext cx="12192001"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5200" b="1" cap="none" spc="0" dirty="0">
                <a:ln w="11430"/>
                <a:solidFill>
                  <a:srgbClr val="0000CC"/>
                </a:solidFill>
                <a:effectLst>
                  <a:outerShdw blurRad="50800" dist="39000" dir="5460000" algn="tl">
                    <a:srgbClr val="000000">
                      <a:alpha val="38000"/>
                    </a:srgbClr>
                  </a:outerShdw>
                </a:effectLst>
              </a:rPr>
              <a:t>Quantum </a:t>
            </a:r>
            <a:r>
              <a:rPr lang="de-DE" sz="5200" b="1" cap="none" spc="0" dirty="0" err="1">
                <a:ln w="11430"/>
                <a:solidFill>
                  <a:srgbClr val="0000CC"/>
                </a:solidFill>
                <a:effectLst>
                  <a:outerShdw blurRad="50800" dist="39000" dir="5460000" algn="tl">
                    <a:srgbClr val="000000">
                      <a:alpha val="38000"/>
                    </a:srgbClr>
                  </a:outerShdw>
                </a:effectLst>
              </a:rPr>
              <a:t>transport</a:t>
            </a:r>
            <a:r>
              <a:rPr lang="de-DE" sz="5200" b="1" cap="none" spc="0" dirty="0">
                <a:ln w="11430"/>
                <a:solidFill>
                  <a:srgbClr val="0000CC"/>
                </a:solidFill>
                <a:effectLst>
                  <a:outerShdw blurRad="50800" dist="39000" dir="5460000" algn="tl">
                    <a:srgbClr val="000000">
                      <a:alpha val="38000"/>
                    </a:srgbClr>
                  </a:outerShdw>
                </a:effectLst>
              </a:rPr>
              <a:t> </a:t>
            </a:r>
            <a:r>
              <a:rPr lang="de-DE" sz="5200" b="1" dirty="0">
                <a:ln w="11430"/>
                <a:solidFill>
                  <a:srgbClr val="0000CC"/>
                </a:solidFill>
                <a:effectLst>
                  <a:outerShdw blurRad="50800" dist="39000" dir="5460000" algn="tl">
                    <a:srgbClr val="000000">
                      <a:alpha val="38000"/>
                    </a:srgbClr>
                  </a:outerShdw>
                </a:effectLst>
              </a:rPr>
              <a:t>in </a:t>
            </a:r>
            <a:r>
              <a:rPr lang="de-DE" sz="5200" b="1" dirty="0" err="1">
                <a:ln w="11430"/>
                <a:solidFill>
                  <a:srgbClr val="0000CC"/>
                </a:solidFill>
                <a:effectLst>
                  <a:outerShdw blurRad="50800" dist="39000" dir="5460000" algn="tl">
                    <a:srgbClr val="000000">
                      <a:alpha val="38000"/>
                    </a:srgbClr>
                  </a:outerShdw>
                </a:effectLst>
              </a:rPr>
              <a:t>Mesoscopic</a:t>
            </a:r>
            <a:r>
              <a:rPr lang="de-DE" sz="5200" b="1" dirty="0">
                <a:ln w="11430"/>
                <a:solidFill>
                  <a:srgbClr val="0000CC"/>
                </a:solidFill>
                <a:effectLst>
                  <a:outerShdw blurRad="50800" dist="39000" dir="5460000" algn="tl">
                    <a:srgbClr val="000000">
                      <a:alpha val="38000"/>
                    </a:srgbClr>
                  </a:outerShdw>
                </a:effectLst>
              </a:rPr>
              <a:t> </a:t>
            </a:r>
            <a:r>
              <a:rPr lang="de-DE" sz="5200" b="1" dirty="0" err="1">
                <a:ln w="11430"/>
                <a:solidFill>
                  <a:srgbClr val="0000CC"/>
                </a:solidFill>
                <a:effectLst>
                  <a:outerShdw blurRad="50800" dist="39000" dir="5460000" algn="tl">
                    <a:srgbClr val="000000">
                      <a:alpha val="38000"/>
                    </a:srgbClr>
                  </a:outerShdw>
                </a:effectLst>
              </a:rPr>
              <a:t>systems</a:t>
            </a:r>
            <a:endParaRPr lang="de-DE" sz="5200" b="1" cap="none" spc="0" dirty="0">
              <a:ln w="11430"/>
              <a:solidFill>
                <a:srgbClr val="0000CC"/>
              </a:solidFill>
              <a:effectLst>
                <a:outerShdw blurRad="50800" dist="39000" dir="5460000" algn="tl">
                  <a:srgbClr val="000000">
                    <a:alpha val="38000"/>
                  </a:srgbClr>
                </a:outerShdw>
              </a:effectLst>
            </a:endParaRPr>
          </a:p>
          <a:p>
            <a:pPr algn="ctr"/>
            <a:r>
              <a:rPr lang="de-DE" sz="5200" dirty="0">
                <a:ln w="11430"/>
                <a:solidFill>
                  <a:srgbClr val="0000CC"/>
                </a:solidFill>
                <a:effectLst>
                  <a:outerShdw blurRad="50800" dist="39000" dir="5460000" algn="tl">
                    <a:srgbClr val="000000">
                      <a:alpha val="38000"/>
                    </a:srgbClr>
                  </a:outerShdw>
                </a:effectLst>
              </a:rPr>
              <a:t>(PHYS-462)</a:t>
            </a:r>
            <a:endParaRPr lang="de-DE" sz="5200" cap="none" spc="0" dirty="0">
              <a:ln w="11430"/>
              <a:solidFill>
                <a:srgbClr val="0000CC"/>
              </a:solidFill>
              <a:effectLst>
                <a:outerShdw blurRad="50800" dist="39000" dir="5460000" algn="tl">
                  <a:srgbClr val="000000">
                    <a:alpha val="38000"/>
                  </a:srgbClr>
                </a:outerShdw>
              </a:effectLst>
            </a:endParaRPr>
          </a:p>
        </p:txBody>
      </p:sp>
      <p:pic>
        <p:nvPicPr>
          <p:cNvPr id="1026" name="Picture 2" descr="Geometric Computing Laboratory">
            <a:extLst>
              <a:ext uri="{FF2B5EF4-FFF2-40B4-BE49-F238E27FC236}">
                <a16:creationId xmlns:a16="http://schemas.microsoft.com/office/drawing/2014/main" id="{4234FB2D-2F15-4744-BBED-57010F0B9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2" y="161216"/>
            <a:ext cx="2332595" cy="679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760100400">
            <a:extLst>
              <a:ext uri="{FF2B5EF4-FFF2-40B4-BE49-F238E27FC236}">
                <a16:creationId xmlns:a16="http://schemas.microsoft.com/office/drawing/2014/main" id="{D791486A-2894-DD48-A5FB-402C65E04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550" y="118352"/>
            <a:ext cx="1341120" cy="841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8162B3A-5D5F-8643-AB87-89DDF8DF685C}"/>
              </a:ext>
            </a:extLst>
          </p:cNvPr>
          <p:cNvSpPr>
            <a:spLocks noChangeArrowheads="1"/>
          </p:cNvSpPr>
          <p:nvPr/>
        </p:nvSpPr>
        <p:spPr bwMode="auto">
          <a:xfrm>
            <a:off x="6458825" y="82945"/>
            <a:ext cx="464446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en-CH" altLang="en-CH" sz="2200" b="0" i="0" u="none" strike="noStrike" cap="none" normalizeH="0" baseline="0" dirty="0">
                <a:ln>
                  <a:noFill/>
                </a:ln>
                <a:solidFill>
                  <a:schemeClr val="tx1"/>
                </a:solidFill>
                <a:effectLst/>
                <a:latin typeface="AmericanTypewriter" panose="02090604020004020304" pitchFamily="18" charset="77"/>
              </a:rPr>
              <a:t>Laboratory of Quantum Physics: Topology and Correlations </a:t>
            </a:r>
            <a:endParaRPr kumimoji="0" lang="en-CH" altLang="en-CH" sz="22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C96C0818-FA82-234C-BB30-AC4762B4D8F5}"/>
              </a:ext>
            </a:extLst>
          </p:cNvPr>
          <p:cNvPicPr>
            <a:picLocks noChangeAspect="1"/>
          </p:cNvPicPr>
          <p:nvPr/>
        </p:nvPicPr>
        <p:blipFill>
          <a:blip r:embed="rId4"/>
          <a:stretch>
            <a:fillRect/>
          </a:stretch>
        </p:blipFill>
        <p:spPr>
          <a:xfrm>
            <a:off x="258204" y="4177190"/>
            <a:ext cx="3661811" cy="2519594"/>
          </a:xfrm>
          <a:prstGeom prst="rect">
            <a:avLst/>
          </a:prstGeom>
        </p:spPr>
      </p:pic>
      <p:pic>
        <p:nvPicPr>
          <p:cNvPr id="1033" name="Picture 9" descr="Benjamin Sacépé – Institut Néel">
            <a:extLst>
              <a:ext uri="{FF2B5EF4-FFF2-40B4-BE49-F238E27FC236}">
                <a16:creationId xmlns:a16="http://schemas.microsoft.com/office/drawing/2014/main" id="{E6326A49-251C-5B4E-B762-D48521EADA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8"/>
          <a:stretch/>
        </p:blipFill>
        <p:spPr bwMode="auto">
          <a:xfrm>
            <a:off x="8145223" y="4177190"/>
            <a:ext cx="3861912" cy="251959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Angle Graphene Is BACK with an Even Bigger Twist ">
            <a:extLst>
              <a:ext uri="{FF2B5EF4-FFF2-40B4-BE49-F238E27FC236}">
                <a16:creationId xmlns:a16="http://schemas.microsoft.com/office/drawing/2014/main" id="{B9F3AE5C-4B22-9947-B2FA-6A13E6205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727" y="3139973"/>
            <a:ext cx="4243212" cy="25195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620146-4909-0C21-5F4E-228D841A3D26}"/>
              </a:ext>
            </a:extLst>
          </p:cNvPr>
          <p:cNvSpPr txBox="1"/>
          <p:nvPr/>
        </p:nvSpPr>
        <p:spPr>
          <a:xfrm>
            <a:off x="4931345" y="6221920"/>
            <a:ext cx="2476452" cy="369332"/>
          </a:xfrm>
          <a:prstGeom prst="rect">
            <a:avLst/>
          </a:prstGeom>
          <a:noFill/>
        </p:spPr>
        <p:txBody>
          <a:bodyPr wrap="square">
            <a:spAutoFit/>
          </a:bodyPr>
          <a:lstStyle/>
          <a:p>
            <a:r>
              <a:rPr lang="en-GB" b="0" i="0" u="none" strike="noStrike" dirty="0">
                <a:solidFill>
                  <a:srgbClr val="FF0000"/>
                </a:solidFill>
                <a:effectLst/>
                <a:latin typeface="rival-sans"/>
              </a:rPr>
              <a:t>Ref: arXiv:2009.10985v2</a:t>
            </a:r>
            <a:endParaRPr lang="en-CH" dirty="0">
              <a:solidFill>
                <a:srgbClr val="FF0000"/>
              </a:solidFill>
            </a:endParaRPr>
          </a:p>
        </p:txBody>
      </p:sp>
    </p:spTree>
    <p:extLst>
      <p:ext uri="{BB962C8B-B14F-4D97-AF65-F5344CB8AC3E}">
        <p14:creationId xmlns:p14="http://schemas.microsoft.com/office/powerpoint/2010/main" val="85196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ED49-CC36-0FEA-09B2-0D85E1879DA7}"/>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in SNS structure</a:t>
            </a:r>
          </a:p>
        </p:txBody>
      </p:sp>
      <p:pic>
        <p:nvPicPr>
          <p:cNvPr id="4" name="Picture 3">
            <a:extLst>
              <a:ext uri="{FF2B5EF4-FFF2-40B4-BE49-F238E27FC236}">
                <a16:creationId xmlns:a16="http://schemas.microsoft.com/office/drawing/2014/main" id="{CC674DC4-1FBC-D2C1-0F93-1C3F594780A3}"/>
              </a:ext>
            </a:extLst>
          </p:cNvPr>
          <p:cNvPicPr>
            <a:picLocks noChangeAspect="1"/>
          </p:cNvPicPr>
          <p:nvPr/>
        </p:nvPicPr>
        <p:blipFill>
          <a:blip r:embed="rId2"/>
          <a:stretch>
            <a:fillRect/>
          </a:stretch>
        </p:blipFill>
        <p:spPr>
          <a:xfrm>
            <a:off x="2311079" y="1102240"/>
            <a:ext cx="6845059" cy="1417226"/>
          </a:xfrm>
          <a:prstGeom prst="rect">
            <a:avLst/>
          </a:prstGeom>
        </p:spPr>
      </p:pic>
      <p:pic>
        <p:nvPicPr>
          <p:cNvPr id="6" name="Picture 5">
            <a:extLst>
              <a:ext uri="{FF2B5EF4-FFF2-40B4-BE49-F238E27FC236}">
                <a16:creationId xmlns:a16="http://schemas.microsoft.com/office/drawing/2014/main" id="{0B538C8A-6A8E-7949-C3BF-E63D3F290372}"/>
              </a:ext>
            </a:extLst>
          </p:cNvPr>
          <p:cNvPicPr>
            <a:picLocks noChangeAspect="1"/>
          </p:cNvPicPr>
          <p:nvPr/>
        </p:nvPicPr>
        <p:blipFill>
          <a:blip r:embed="rId3"/>
          <a:stretch>
            <a:fillRect/>
          </a:stretch>
        </p:blipFill>
        <p:spPr>
          <a:xfrm>
            <a:off x="1491256" y="2519466"/>
            <a:ext cx="8915295" cy="4295129"/>
          </a:xfrm>
          <a:prstGeom prst="rect">
            <a:avLst/>
          </a:prstGeom>
        </p:spPr>
      </p:pic>
    </p:spTree>
    <p:extLst>
      <p:ext uri="{BB962C8B-B14F-4D97-AF65-F5344CB8AC3E}">
        <p14:creationId xmlns:p14="http://schemas.microsoft.com/office/powerpoint/2010/main" val="222304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9ABF1-25F6-E9CC-8CD5-49278DCC2A71}"/>
              </a:ext>
            </a:extLst>
          </p:cNvPr>
          <p:cNvPicPr>
            <a:picLocks noChangeAspect="1"/>
          </p:cNvPicPr>
          <p:nvPr/>
        </p:nvPicPr>
        <p:blipFill>
          <a:blip r:embed="rId2"/>
          <a:stretch>
            <a:fillRect/>
          </a:stretch>
        </p:blipFill>
        <p:spPr>
          <a:xfrm>
            <a:off x="958177" y="1307938"/>
            <a:ext cx="9493762" cy="5409907"/>
          </a:xfrm>
          <a:prstGeom prst="rect">
            <a:avLst/>
          </a:prstGeom>
        </p:spPr>
      </p:pic>
      <p:sp>
        <p:nvSpPr>
          <p:cNvPr id="4" name="Title 1">
            <a:extLst>
              <a:ext uri="{FF2B5EF4-FFF2-40B4-BE49-F238E27FC236}">
                <a16:creationId xmlns:a16="http://schemas.microsoft.com/office/drawing/2014/main" id="{91272BC7-B256-1B36-0C6D-D8EC988BDFDC}"/>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in SNS structure</a:t>
            </a:r>
          </a:p>
        </p:txBody>
      </p:sp>
    </p:spTree>
    <p:extLst>
      <p:ext uri="{BB962C8B-B14F-4D97-AF65-F5344CB8AC3E}">
        <p14:creationId xmlns:p14="http://schemas.microsoft.com/office/powerpoint/2010/main" val="260454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BA767-6ECE-AEC6-5AA9-C6522AC2D7BB}"/>
              </a:ext>
            </a:extLst>
          </p:cNvPr>
          <p:cNvPicPr>
            <a:picLocks noChangeAspect="1"/>
          </p:cNvPicPr>
          <p:nvPr/>
        </p:nvPicPr>
        <p:blipFill>
          <a:blip r:embed="rId2"/>
          <a:stretch>
            <a:fillRect/>
          </a:stretch>
        </p:blipFill>
        <p:spPr>
          <a:xfrm>
            <a:off x="1794076" y="1285015"/>
            <a:ext cx="9456516" cy="5217082"/>
          </a:xfrm>
          <a:prstGeom prst="rect">
            <a:avLst/>
          </a:prstGeom>
        </p:spPr>
      </p:pic>
      <p:sp>
        <p:nvSpPr>
          <p:cNvPr id="4" name="Title 1">
            <a:extLst>
              <a:ext uri="{FF2B5EF4-FFF2-40B4-BE49-F238E27FC236}">
                <a16:creationId xmlns:a16="http://schemas.microsoft.com/office/drawing/2014/main" id="{A5DFF041-25B3-9AA3-9162-ADD1157784FC}"/>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supercurrent through SNS</a:t>
            </a:r>
          </a:p>
        </p:txBody>
      </p:sp>
    </p:spTree>
    <p:extLst>
      <p:ext uri="{BB962C8B-B14F-4D97-AF65-F5344CB8AC3E}">
        <p14:creationId xmlns:p14="http://schemas.microsoft.com/office/powerpoint/2010/main" val="3021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7B2A-7B77-ED96-DCEB-8A7886C43123}"/>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supercurrent through SNS</a:t>
            </a:r>
          </a:p>
        </p:txBody>
      </p:sp>
      <p:pic>
        <p:nvPicPr>
          <p:cNvPr id="5" name="Picture 4">
            <a:extLst>
              <a:ext uri="{FF2B5EF4-FFF2-40B4-BE49-F238E27FC236}">
                <a16:creationId xmlns:a16="http://schemas.microsoft.com/office/drawing/2014/main" id="{DD45972A-83AC-BCD8-BF95-6A552234127D}"/>
              </a:ext>
            </a:extLst>
          </p:cNvPr>
          <p:cNvPicPr>
            <a:picLocks noChangeAspect="1"/>
          </p:cNvPicPr>
          <p:nvPr/>
        </p:nvPicPr>
        <p:blipFill>
          <a:blip r:embed="rId2"/>
          <a:stretch>
            <a:fillRect/>
          </a:stretch>
        </p:blipFill>
        <p:spPr>
          <a:xfrm>
            <a:off x="879192" y="1102240"/>
            <a:ext cx="10139423" cy="5465350"/>
          </a:xfrm>
          <a:prstGeom prst="rect">
            <a:avLst/>
          </a:prstGeom>
        </p:spPr>
      </p:pic>
    </p:spTree>
    <p:extLst>
      <p:ext uri="{BB962C8B-B14F-4D97-AF65-F5344CB8AC3E}">
        <p14:creationId xmlns:p14="http://schemas.microsoft.com/office/powerpoint/2010/main" val="176118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929-857E-4E68-21C6-229664EC17F0}"/>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supercurrent through SNS</a:t>
            </a:r>
          </a:p>
        </p:txBody>
      </p:sp>
      <p:pic>
        <p:nvPicPr>
          <p:cNvPr id="4" name="Picture 3">
            <a:extLst>
              <a:ext uri="{FF2B5EF4-FFF2-40B4-BE49-F238E27FC236}">
                <a16:creationId xmlns:a16="http://schemas.microsoft.com/office/drawing/2014/main" id="{87EF743A-0E7C-1186-8CD9-2B41E5216250}"/>
              </a:ext>
            </a:extLst>
          </p:cNvPr>
          <p:cNvPicPr>
            <a:picLocks noChangeAspect="1"/>
          </p:cNvPicPr>
          <p:nvPr/>
        </p:nvPicPr>
        <p:blipFill>
          <a:blip r:embed="rId2"/>
          <a:stretch>
            <a:fillRect/>
          </a:stretch>
        </p:blipFill>
        <p:spPr>
          <a:xfrm>
            <a:off x="451413" y="1233814"/>
            <a:ext cx="11468442" cy="5479900"/>
          </a:xfrm>
          <a:prstGeom prst="rect">
            <a:avLst/>
          </a:prstGeom>
        </p:spPr>
      </p:pic>
    </p:spTree>
    <p:extLst>
      <p:ext uri="{BB962C8B-B14F-4D97-AF65-F5344CB8AC3E}">
        <p14:creationId xmlns:p14="http://schemas.microsoft.com/office/powerpoint/2010/main" val="2595082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5C163-5EC8-AA07-2F50-E1DE88ABA97F}"/>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supercurrent through SNS</a:t>
            </a:r>
          </a:p>
        </p:txBody>
      </p:sp>
      <p:pic>
        <p:nvPicPr>
          <p:cNvPr id="4" name="Picture 3">
            <a:extLst>
              <a:ext uri="{FF2B5EF4-FFF2-40B4-BE49-F238E27FC236}">
                <a16:creationId xmlns:a16="http://schemas.microsoft.com/office/drawing/2014/main" id="{30440F59-5D07-12AB-9CCC-A765A22D701F}"/>
              </a:ext>
            </a:extLst>
          </p:cNvPr>
          <p:cNvPicPr>
            <a:picLocks noChangeAspect="1"/>
          </p:cNvPicPr>
          <p:nvPr/>
        </p:nvPicPr>
        <p:blipFill>
          <a:blip r:embed="rId2"/>
          <a:stretch>
            <a:fillRect/>
          </a:stretch>
        </p:blipFill>
        <p:spPr>
          <a:xfrm>
            <a:off x="410908" y="1102240"/>
            <a:ext cx="11075991" cy="5631333"/>
          </a:xfrm>
          <a:prstGeom prst="rect">
            <a:avLst/>
          </a:prstGeom>
        </p:spPr>
      </p:pic>
    </p:spTree>
    <p:extLst>
      <p:ext uri="{BB962C8B-B14F-4D97-AF65-F5344CB8AC3E}">
        <p14:creationId xmlns:p14="http://schemas.microsoft.com/office/powerpoint/2010/main" val="217071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786C-E60F-481B-CC32-5A9BF34E017D}"/>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supercurrent through SNS</a:t>
            </a:r>
          </a:p>
        </p:txBody>
      </p:sp>
      <p:pic>
        <p:nvPicPr>
          <p:cNvPr id="4" name="Picture 3">
            <a:extLst>
              <a:ext uri="{FF2B5EF4-FFF2-40B4-BE49-F238E27FC236}">
                <a16:creationId xmlns:a16="http://schemas.microsoft.com/office/drawing/2014/main" id="{D80983C3-691C-88F7-4C8B-F90F9575FC97}"/>
              </a:ext>
            </a:extLst>
          </p:cNvPr>
          <p:cNvPicPr>
            <a:picLocks noChangeAspect="1"/>
          </p:cNvPicPr>
          <p:nvPr/>
        </p:nvPicPr>
        <p:blipFill>
          <a:blip r:embed="rId2"/>
          <a:stretch>
            <a:fillRect/>
          </a:stretch>
        </p:blipFill>
        <p:spPr>
          <a:xfrm>
            <a:off x="995423" y="1407642"/>
            <a:ext cx="10058400" cy="5356597"/>
          </a:xfrm>
          <a:prstGeom prst="rect">
            <a:avLst/>
          </a:prstGeom>
        </p:spPr>
      </p:pic>
      <p:sp>
        <p:nvSpPr>
          <p:cNvPr id="5" name="TextBox 4">
            <a:extLst>
              <a:ext uri="{FF2B5EF4-FFF2-40B4-BE49-F238E27FC236}">
                <a16:creationId xmlns:a16="http://schemas.microsoft.com/office/drawing/2014/main" id="{D24E24DC-3D8F-F0B1-E8F9-AF1C10AC2CCC}"/>
              </a:ext>
            </a:extLst>
          </p:cNvPr>
          <p:cNvSpPr txBox="1"/>
          <p:nvPr/>
        </p:nvSpPr>
        <p:spPr>
          <a:xfrm>
            <a:off x="1192192" y="1102240"/>
            <a:ext cx="2382383" cy="369332"/>
          </a:xfrm>
          <a:prstGeom prst="rect">
            <a:avLst/>
          </a:prstGeom>
          <a:noFill/>
        </p:spPr>
        <p:txBody>
          <a:bodyPr wrap="none" rtlCol="0">
            <a:spAutoFit/>
          </a:bodyPr>
          <a:lstStyle/>
          <a:p>
            <a:r>
              <a:rPr lang="en-CH" dirty="0">
                <a:solidFill>
                  <a:srgbClr val="FF0000"/>
                </a:solidFill>
              </a:rPr>
              <a:t>Case 2: Long junctions. </a:t>
            </a:r>
          </a:p>
        </p:txBody>
      </p:sp>
    </p:spTree>
    <p:extLst>
      <p:ext uri="{BB962C8B-B14F-4D97-AF65-F5344CB8AC3E}">
        <p14:creationId xmlns:p14="http://schemas.microsoft.com/office/powerpoint/2010/main" val="115905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515D-ED73-EC72-3540-F0ED30B6B100}"/>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vortex core states</a:t>
            </a:r>
          </a:p>
        </p:txBody>
      </p:sp>
      <p:pic>
        <p:nvPicPr>
          <p:cNvPr id="4" name="Picture 3">
            <a:extLst>
              <a:ext uri="{FF2B5EF4-FFF2-40B4-BE49-F238E27FC236}">
                <a16:creationId xmlns:a16="http://schemas.microsoft.com/office/drawing/2014/main" id="{9232E558-AACD-2A00-684B-636A6F241408}"/>
              </a:ext>
            </a:extLst>
          </p:cNvPr>
          <p:cNvPicPr>
            <a:picLocks noChangeAspect="1"/>
          </p:cNvPicPr>
          <p:nvPr/>
        </p:nvPicPr>
        <p:blipFill>
          <a:blip r:embed="rId2"/>
          <a:stretch>
            <a:fillRect/>
          </a:stretch>
        </p:blipFill>
        <p:spPr>
          <a:xfrm>
            <a:off x="682905" y="1102240"/>
            <a:ext cx="11200683" cy="5403247"/>
          </a:xfrm>
          <a:prstGeom prst="rect">
            <a:avLst/>
          </a:prstGeom>
        </p:spPr>
      </p:pic>
    </p:spTree>
    <p:extLst>
      <p:ext uri="{BB962C8B-B14F-4D97-AF65-F5344CB8AC3E}">
        <p14:creationId xmlns:p14="http://schemas.microsoft.com/office/powerpoint/2010/main" val="1410501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91507-7001-96A4-BB49-BFC4C1F14A0A}"/>
              </a:ext>
            </a:extLst>
          </p:cNvPr>
          <p:cNvPicPr>
            <a:picLocks noChangeAspect="1"/>
          </p:cNvPicPr>
          <p:nvPr/>
        </p:nvPicPr>
        <p:blipFill>
          <a:blip r:embed="rId2"/>
          <a:stretch>
            <a:fillRect/>
          </a:stretch>
        </p:blipFill>
        <p:spPr>
          <a:xfrm>
            <a:off x="1261640" y="1102239"/>
            <a:ext cx="10092160" cy="5544275"/>
          </a:xfrm>
          <a:prstGeom prst="rect">
            <a:avLst/>
          </a:prstGeom>
        </p:spPr>
      </p:pic>
      <p:sp>
        <p:nvSpPr>
          <p:cNvPr id="5" name="Title 1">
            <a:extLst>
              <a:ext uri="{FF2B5EF4-FFF2-40B4-BE49-F238E27FC236}">
                <a16:creationId xmlns:a16="http://schemas.microsoft.com/office/drawing/2014/main" id="{188A5D80-9789-F8D5-CBDB-41798C44E9FB}"/>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vortex core states</a:t>
            </a:r>
          </a:p>
        </p:txBody>
      </p:sp>
    </p:spTree>
    <p:extLst>
      <p:ext uri="{BB962C8B-B14F-4D97-AF65-F5344CB8AC3E}">
        <p14:creationId xmlns:p14="http://schemas.microsoft.com/office/powerpoint/2010/main" val="254155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3309-C919-8237-FAE9-8230A82EE285}"/>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vortex core states</a:t>
            </a:r>
          </a:p>
        </p:txBody>
      </p:sp>
      <p:pic>
        <p:nvPicPr>
          <p:cNvPr id="4" name="Picture 3">
            <a:extLst>
              <a:ext uri="{FF2B5EF4-FFF2-40B4-BE49-F238E27FC236}">
                <a16:creationId xmlns:a16="http://schemas.microsoft.com/office/drawing/2014/main" id="{86736FEE-8B46-A053-F899-C55D9BDF7AC7}"/>
              </a:ext>
            </a:extLst>
          </p:cNvPr>
          <p:cNvPicPr>
            <a:picLocks noChangeAspect="1"/>
          </p:cNvPicPr>
          <p:nvPr/>
        </p:nvPicPr>
        <p:blipFill>
          <a:blip r:embed="rId2"/>
          <a:stretch>
            <a:fillRect/>
          </a:stretch>
        </p:blipFill>
        <p:spPr>
          <a:xfrm>
            <a:off x="544009" y="1102240"/>
            <a:ext cx="11392885" cy="5396119"/>
          </a:xfrm>
          <a:prstGeom prst="rect">
            <a:avLst/>
          </a:prstGeom>
        </p:spPr>
      </p:pic>
    </p:spTree>
    <p:extLst>
      <p:ext uri="{BB962C8B-B14F-4D97-AF65-F5344CB8AC3E}">
        <p14:creationId xmlns:p14="http://schemas.microsoft.com/office/powerpoint/2010/main" val="396307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C69F-F391-DCFA-827A-EC4227872395}"/>
              </a:ext>
            </a:extLst>
          </p:cNvPr>
          <p:cNvSpPr>
            <a:spLocks noGrp="1"/>
          </p:cNvSpPr>
          <p:nvPr>
            <p:ph type="title"/>
          </p:nvPr>
        </p:nvSpPr>
        <p:spPr>
          <a:xfrm>
            <a:off x="544009" y="365125"/>
            <a:ext cx="10809791" cy="1325563"/>
          </a:xfrm>
        </p:spPr>
        <p:txBody>
          <a:bodyPr/>
          <a:lstStyle/>
          <a:p>
            <a:r>
              <a:rPr lang="en-CH" dirty="0">
                <a:latin typeface="Times New Roman" panose="02020603050405020304" pitchFamily="18" charset="0"/>
                <a:cs typeface="Times New Roman" panose="02020603050405020304" pitchFamily="18" charset="0"/>
              </a:rPr>
              <a:t>Majorana in 1D systems</a:t>
            </a:r>
          </a:p>
        </p:txBody>
      </p:sp>
      <p:sp>
        <p:nvSpPr>
          <p:cNvPr id="3" name="TextBox 2">
            <a:extLst>
              <a:ext uri="{FF2B5EF4-FFF2-40B4-BE49-F238E27FC236}">
                <a16:creationId xmlns:a16="http://schemas.microsoft.com/office/drawing/2014/main" id="{62F6F04E-A646-5256-9B0C-8F103F5687C0}"/>
              </a:ext>
            </a:extLst>
          </p:cNvPr>
          <p:cNvSpPr txBox="1"/>
          <p:nvPr/>
        </p:nvSpPr>
        <p:spPr>
          <a:xfrm>
            <a:off x="544009" y="1618372"/>
            <a:ext cx="11354765" cy="1200329"/>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Majorana zero-modes have been intensively studied in recent years owing to their potential application in fault-tolerant quantum computing. There have already been many review papers about Majorana, mainly on Majorana theories. This is a list of recent experimental developments of one-dimensional Majorana devices, aiming to give a comprehensive overview and understanding of one-dimensional Majorana experiments.</a:t>
            </a:r>
            <a:endParaRPr lang="en-CH"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A37960EC-DDDE-CF02-49A3-CC5DC19BE8EE}"/>
              </a:ext>
            </a:extLst>
          </p:cNvPr>
          <p:cNvGrpSpPr/>
          <p:nvPr/>
        </p:nvGrpSpPr>
        <p:grpSpPr>
          <a:xfrm>
            <a:off x="482505" y="2943935"/>
            <a:ext cx="5613495" cy="3641926"/>
            <a:chOff x="1293938" y="2943935"/>
            <a:chExt cx="5613495" cy="3641926"/>
          </a:xfrm>
        </p:grpSpPr>
        <p:pic>
          <p:nvPicPr>
            <p:cNvPr id="5" name="Picture 4">
              <a:extLst>
                <a:ext uri="{FF2B5EF4-FFF2-40B4-BE49-F238E27FC236}">
                  <a16:creationId xmlns:a16="http://schemas.microsoft.com/office/drawing/2014/main" id="{15A5FF09-6AA0-61FB-8E3E-081115D6E60E}"/>
                </a:ext>
              </a:extLst>
            </p:cNvPr>
            <p:cNvPicPr>
              <a:picLocks noChangeAspect="1"/>
            </p:cNvPicPr>
            <p:nvPr/>
          </p:nvPicPr>
          <p:blipFill>
            <a:blip r:embed="rId2"/>
            <a:stretch>
              <a:fillRect/>
            </a:stretch>
          </p:blipFill>
          <p:spPr>
            <a:xfrm>
              <a:off x="1293938" y="2943935"/>
              <a:ext cx="5613495" cy="3641926"/>
            </a:xfrm>
            <a:prstGeom prst="rect">
              <a:avLst/>
            </a:prstGeom>
          </p:spPr>
        </p:pic>
        <p:sp>
          <p:nvSpPr>
            <p:cNvPr id="6" name="Rectangle 5">
              <a:extLst>
                <a:ext uri="{FF2B5EF4-FFF2-40B4-BE49-F238E27FC236}">
                  <a16:creationId xmlns:a16="http://schemas.microsoft.com/office/drawing/2014/main" id="{EE119916-2401-16F1-A60F-FAC478B4AAEC}"/>
                </a:ext>
              </a:extLst>
            </p:cNvPr>
            <p:cNvSpPr/>
            <p:nvPr/>
          </p:nvSpPr>
          <p:spPr>
            <a:xfrm>
              <a:off x="1293938" y="6354501"/>
              <a:ext cx="361242" cy="231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9" name="Picture 8">
            <a:extLst>
              <a:ext uri="{FF2B5EF4-FFF2-40B4-BE49-F238E27FC236}">
                <a16:creationId xmlns:a16="http://schemas.microsoft.com/office/drawing/2014/main" id="{A9263D13-76C1-5AC4-FB75-7BEA1850CAC8}"/>
              </a:ext>
            </a:extLst>
          </p:cNvPr>
          <p:cNvPicPr>
            <a:picLocks noChangeAspect="1"/>
          </p:cNvPicPr>
          <p:nvPr/>
        </p:nvPicPr>
        <p:blipFill>
          <a:blip r:embed="rId3"/>
          <a:stretch>
            <a:fillRect/>
          </a:stretch>
        </p:blipFill>
        <p:spPr>
          <a:xfrm>
            <a:off x="5948904" y="2935956"/>
            <a:ext cx="5828597" cy="3657883"/>
          </a:xfrm>
          <a:prstGeom prst="rect">
            <a:avLst/>
          </a:prstGeom>
        </p:spPr>
      </p:pic>
    </p:spTree>
    <p:extLst>
      <p:ext uri="{BB962C8B-B14F-4D97-AF65-F5344CB8AC3E}">
        <p14:creationId xmlns:p14="http://schemas.microsoft.com/office/powerpoint/2010/main" val="326769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9F19-B305-7AF4-6700-CEDD3A92C664}"/>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vortex core states</a:t>
            </a:r>
          </a:p>
        </p:txBody>
      </p:sp>
      <p:pic>
        <p:nvPicPr>
          <p:cNvPr id="4" name="Picture 3">
            <a:extLst>
              <a:ext uri="{FF2B5EF4-FFF2-40B4-BE49-F238E27FC236}">
                <a16:creationId xmlns:a16="http://schemas.microsoft.com/office/drawing/2014/main" id="{64B0B159-8131-BFAA-E0F1-75F087E4B2C3}"/>
              </a:ext>
            </a:extLst>
          </p:cNvPr>
          <p:cNvPicPr>
            <a:picLocks noChangeAspect="1"/>
          </p:cNvPicPr>
          <p:nvPr/>
        </p:nvPicPr>
        <p:blipFill rotWithShape="1">
          <a:blip r:embed="rId2"/>
          <a:srcRect b="1696"/>
          <a:stretch/>
        </p:blipFill>
        <p:spPr>
          <a:xfrm>
            <a:off x="1180133" y="995812"/>
            <a:ext cx="9537541" cy="5728555"/>
          </a:xfrm>
          <a:prstGeom prst="rect">
            <a:avLst/>
          </a:prstGeom>
        </p:spPr>
      </p:pic>
    </p:spTree>
    <p:extLst>
      <p:ext uri="{BB962C8B-B14F-4D97-AF65-F5344CB8AC3E}">
        <p14:creationId xmlns:p14="http://schemas.microsoft.com/office/powerpoint/2010/main" val="2747471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7D7A-32EE-2EF6-1B25-43C6E9051E5C}"/>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vortex core states</a:t>
            </a:r>
          </a:p>
        </p:txBody>
      </p:sp>
      <p:pic>
        <p:nvPicPr>
          <p:cNvPr id="4" name="Picture 3">
            <a:extLst>
              <a:ext uri="{FF2B5EF4-FFF2-40B4-BE49-F238E27FC236}">
                <a16:creationId xmlns:a16="http://schemas.microsoft.com/office/drawing/2014/main" id="{3A61D331-7BD0-FFEF-B619-826F6929E4B0}"/>
              </a:ext>
            </a:extLst>
          </p:cNvPr>
          <p:cNvPicPr>
            <a:picLocks noChangeAspect="1"/>
          </p:cNvPicPr>
          <p:nvPr/>
        </p:nvPicPr>
        <p:blipFill>
          <a:blip r:embed="rId2"/>
          <a:stretch>
            <a:fillRect/>
          </a:stretch>
        </p:blipFill>
        <p:spPr>
          <a:xfrm>
            <a:off x="1408185" y="1240267"/>
            <a:ext cx="9749810" cy="5491156"/>
          </a:xfrm>
          <a:prstGeom prst="rect">
            <a:avLst/>
          </a:prstGeom>
        </p:spPr>
      </p:pic>
    </p:spTree>
    <p:extLst>
      <p:ext uri="{BB962C8B-B14F-4D97-AF65-F5344CB8AC3E}">
        <p14:creationId xmlns:p14="http://schemas.microsoft.com/office/powerpoint/2010/main" val="2485309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7B7D5-B106-684A-37A7-FBEA10DDEA57}"/>
              </a:ext>
            </a:extLst>
          </p:cNvPr>
          <p:cNvPicPr>
            <a:picLocks noChangeAspect="1"/>
          </p:cNvPicPr>
          <p:nvPr/>
        </p:nvPicPr>
        <p:blipFill rotWithShape="1">
          <a:blip r:embed="rId2"/>
          <a:srcRect t="1862" b="2560"/>
          <a:stretch/>
        </p:blipFill>
        <p:spPr>
          <a:xfrm>
            <a:off x="899127" y="1484453"/>
            <a:ext cx="10582787" cy="3889094"/>
          </a:xfrm>
          <a:prstGeom prst="rect">
            <a:avLst/>
          </a:prstGeom>
        </p:spPr>
      </p:pic>
    </p:spTree>
    <p:extLst>
      <p:ext uri="{BB962C8B-B14F-4D97-AF65-F5344CB8AC3E}">
        <p14:creationId xmlns:p14="http://schemas.microsoft.com/office/powerpoint/2010/main" val="1229697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2CAE47-D196-A067-1653-0B64BE8F4167}"/>
              </a:ext>
            </a:extLst>
          </p:cNvPr>
          <p:cNvPicPr>
            <a:picLocks noChangeAspect="1"/>
          </p:cNvPicPr>
          <p:nvPr/>
        </p:nvPicPr>
        <p:blipFill>
          <a:blip r:embed="rId2"/>
          <a:stretch>
            <a:fillRect/>
          </a:stretch>
        </p:blipFill>
        <p:spPr>
          <a:xfrm>
            <a:off x="833457" y="1106588"/>
            <a:ext cx="2654300" cy="5524500"/>
          </a:xfrm>
          <a:prstGeom prst="rect">
            <a:avLst/>
          </a:prstGeom>
        </p:spPr>
      </p:pic>
      <p:sp>
        <p:nvSpPr>
          <p:cNvPr id="6" name="Title 1">
            <a:extLst>
              <a:ext uri="{FF2B5EF4-FFF2-40B4-BE49-F238E27FC236}">
                <a16:creationId xmlns:a16="http://schemas.microsoft.com/office/drawing/2014/main" id="{91AF5BD4-DF3B-81DE-5550-A0FD41A9093B}"/>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Sub-gap bound states in superconducting systems</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1FC556-2389-DB7D-FA62-F8E59ED30305}"/>
              </a:ext>
            </a:extLst>
          </p:cNvPr>
          <p:cNvSpPr txBox="1"/>
          <p:nvPr/>
        </p:nvSpPr>
        <p:spPr>
          <a:xfrm>
            <a:off x="3611301" y="1453944"/>
            <a:ext cx="8021256" cy="646331"/>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Schematic of Majorana wave function in a spinless one-dimensional </a:t>
            </a:r>
            <a:r>
              <a:rPr lang="en-GB" b="0" i="1" u="none" strike="noStrike" dirty="0">
                <a:solidFill>
                  <a:srgbClr val="000000"/>
                </a:solidFill>
                <a:effectLst/>
                <a:latin typeface="Times New Roman" panose="02020603050405020304" pitchFamily="18" charset="0"/>
                <a:cs typeface="Times New Roman" panose="02020603050405020304" pitchFamily="18" charset="0"/>
              </a:rPr>
              <a:t>p</a:t>
            </a:r>
            <a:r>
              <a:rPr lang="en-GB" b="0" i="0" u="none" strike="noStrike" dirty="0">
                <a:solidFill>
                  <a:srgbClr val="000000"/>
                </a:solidFill>
                <a:effectLst/>
                <a:latin typeface="Times New Roman" panose="02020603050405020304" pitchFamily="18" charset="0"/>
                <a:cs typeface="Times New Roman" panose="02020603050405020304" pitchFamily="18" charset="0"/>
              </a:rPr>
              <a:t>-wave superconductor. The wave function demonstrates an end-to-end nonlocal distribution.</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A721E91-C70E-171E-39A3-5DD201606BFA}"/>
              </a:ext>
            </a:extLst>
          </p:cNvPr>
          <p:cNvSpPr txBox="1"/>
          <p:nvPr/>
        </p:nvSpPr>
        <p:spPr>
          <a:xfrm>
            <a:off x="3611302" y="2380316"/>
            <a:ext cx="8021255" cy="923330"/>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Calculated spectrum of sub-gap state in a Majorana wire, as a function of the magnetic field. Majorana zero-mode emerges as the superconducting gap closes and reopens at the phase transition point. </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4AC668-28FD-E56A-A324-4D33004432ED}"/>
              </a:ext>
            </a:extLst>
          </p:cNvPr>
          <p:cNvSpPr txBox="1"/>
          <p:nvPr/>
        </p:nvSpPr>
        <p:spPr>
          <a:xfrm>
            <a:off x="3499411" y="4769832"/>
            <a:ext cx="8580699"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Scanning-electron-microscope image of a superconductor-semiconductor nanowire device. We saw last week!</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7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909C-7661-1FF3-61C5-2CD10BCAC17A}"/>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Sub-gap bound states in superconducting systems</a:t>
            </a: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F4E6B7-CA8D-1369-C7DF-6D870A28D8EA}"/>
              </a:ext>
            </a:extLst>
          </p:cNvPr>
          <p:cNvPicPr>
            <a:picLocks noChangeAspect="1"/>
          </p:cNvPicPr>
          <p:nvPr/>
        </p:nvPicPr>
        <p:blipFill>
          <a:blip r:embed="rId2"/>
          <a:stretch>
            <a:fillRect/>
          </a:stretch>
        </p:blipFill>
        <p:spPr>
          <a:xfrm>
            <a:off x="275622" y="968375"/>
            <a:ext cx="2705100" cy="5791200"/>
          </a:xfrm>
          <a:prstGeom prst="rect">
            <a:avLst/>
          </a:prstGeom>
        </p:spPr>
      </p:pic>
      <p:sp>
        <p:nvSpPr>
          <p:cNvPr id="6" name="TextBox 5">
            <a:extLst>
              <a:ext uri="{FF2B5EF4-FFF2-40B4-BE49-F238E27FC236}">
                <a16:creationId xmlns:a16="http://schemas.microsoft.com/office/drawing/2014/main" id="{38273B49-2144-A5D6-2C6B-4ABF4D0E8EF1}"/>
              </a:ext>
            </a:extLst>
          </p:cNvPr>
          <p:cNvSpPr txBox="1"/>
          <p:nvPr/>
        </p:nvSpPr>
        <p:spPr>
          <a:xfrm>
            <a:off x="3770453" y="1291106"/>
            <a:ext cx="6128794"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Schematic of the formation of the Andreev bound state.</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870BCF-F7B5-BFEF-A95E-AC22E91C008D}"/>
              </a:ext>
            </a:extLst>
          </p:cNvPr>
          <p:cNvSpPr txBox="1"/>
          <p:nvPr/>
        </p:nvSpPr>
        <p:spPr>
          <a:xfrm>
            <a:off x="3298422" y="2541568"/>
            <a:ext cx="8893578"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Calculated spectrum of trivial Andreev bound states in a one-dimensional superconductor-semiconductor system.</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54EE230-9178-E293-4A70-B6D3D6779636}"/>
              </a:ext>
            </a:extLst>
          </p:cNvPr>
          <p:cNvSpPr txBox="1"/>
          <p:nvPr/>
        </p:nvSpPr>
        <p:spPr>
          <a:xfrm>
            <a:off x="3338934" y="4069029"/>
            <a:ext cx="8301942"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Measured trivial Andreev bound state spectrum evolving in the magnetic field.</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F1B54D-42C2-665D-8B64-6F2B16615A82}"/>
              </a:ext>
            </a:extLst>
          </p:cNvPr>
          <p:cNvSpPr txBox="1"/>
          <p:nvPr/>
        </p:nvSpPr>
        <p:spPr>
          <a:xfrm>
            <a:off x="3298422" y="5566894"/>
            <a:ext cx="8114216"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Measured zero-energy conductance peak as a signature of Majorana-bound state. </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496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5575-74F2-F07F-894F-EF6613BD3C30}"/>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Sub-gap bound states in superconducting systems</a:t>
            </a: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BC9644F-720F-63FD-97CF-CE8389DA665B}"/>
              </a:ext>
            </a:extLst>
          </p:cNvPr>
          <p:cNvPicPr>
            <a:picLocks noChangeAspect="1"/>
          </p:cNvPicPr>
          <p:nvPr/>
        </p:nvPicPr>
        <p:blipFill>
          <a:blip r:embed="rId2"/>
          <a:stretch>
            <a:fillRect/>
          </a:stretch>
        </p:blipFill>
        <p:spPr>
          <a:xfrm>
            <a:off x="332772" y="968375"/>
            <a:ext cx="2590800" cy="5816600"/>
          </a:xfrm>
          <a:prstGeom prst="rect">
            <a:avLst/>
          </a:prstGeom>
        </p:spPr>
      </p:pic>
      <p:sp>
        <p:nvSpPr>
          <p:cNvPr id="6" name="TextBox 5">
            <a:extLst>
              <a:ext uri="{FF2B5EF4-FFF2-40B4-BE49-F238E27FC236}">
                <a16:creationId xmlns:a16="http://schemas.microsoft.com/office/drawing/2014/main" id="{284BEC6A-6AEA-AAFA-AAC0-11530FD6B190}"/>
              </a:ext>
            </a:extLst>
          </p:cNvPr>
          <p:cNvSpPr txBox="1"/>
          <p:nvPr/>
        </p:nvSpPr>
        <p:spPr>
          <a:xfrm>
            <a:off x="3063433" y="1303077"/>
            <a:ext cx="8951089"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Schematic of Yu-Shiba-</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Rusinov</a:t>
            </a:r>
            <a:r>
              <a:rPr lang="en-GB" b="0" i="0" u="none" strike="noStrike" dirty="0">
                <a:solidFill>
                  <a:srgbClr val="000000"/>
                </a:solidFill>
                <a:effectLst/>
                <a:latin typeface="Times New Roman" panose="02020603050405020304" pitchFamily="18" charset="0"/>
                <a:cs typeface="Times New Roman" panose="02020603050405020304" pitchFamily="18" charset="0"/>
              </a:rPr>
              <a:t> sub-gap states in a superconducting-magnetic impurity system.</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FE02A26-1582-E690-4693-F1A13F9CA4BA}"/>
              </a:ext>
            </a:extLst>
          </p:cNvPr>
          <p:cNvSpPr txBox="1"/>
          <p:nvPr/>
        </p:nvSpPr>
        <p:spPr>
          <a:xfrm>
            <a:off x="3063433" y="2668890"/>
            <a:ext cx="8106137"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Calculated a trivial Yu-Shiba-</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Rusinov</a:t>
            </a:r>
            <a:r>
              <a:rPr lang="en-GB" b="0" i="0" u="none" strike="noStrike" dirty="0">
                <a:solidFill>
                  <a:srgbClr val="000000"/>
                </a:solidFill>
                <a:effectLst/>
                <a:latin typeface="Times New Roman" panose="02020603050405020304" pitchFamily="18" charset="0"/>
                <a:cs typeface="Times New Roman" panose="02020603050405020304" pitchFamily="18" charset="0"/>
              </a:rPr>
              <a:t> state in a spinful Josephson quantum dot setup.</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78E0F3C-B005-C960-2F15-75F35ADCC01D}"/>
              </a:ext>
            </a:extLst>
          </p:cNvPr>
          <p:cNvSpPr txBox="1"/>
          <p:nvPr/>
        </p:nvSpPr>
        <p:spPr>
          <a:xfrm>
            <a:off x="2958777" y="3899958"/>
            <a:ext cx="9160399"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Measured the trivial Yu-Shiba-</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Rusinov</a:t>
            </a:r>
            <a:r>
              <a:rPr lang="en-GB" b="0" i="0" u="none" strike="noStrike" dirty="0">
                <a:solidFill>
                  <a:srgbClr val="000000"/>
                </a:solidFill>
                <a:effectLst/>
                <a:latin typeface="Times New Roman" panose="02020603050405020304" pitchFamily="18" charset="0"/>
                <a:cs typeface="Times New Roman" panose="02020603050405020304" pitchFamily="18" charset="0"/>
              </a:rPr>
              <a:t> spectrum in a carbon nanotube quantum dot sandwiched by two superconductor leads.</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C1EAF00-5B73-3348-FD9E-4004D3B19725}"/>
              </a:ext>
            </a:extLst>
          </p:cNvPr>
          <p:cNvSpPr txBox="1"/>
          <p:nvPr/>
        </p:nvSpPr>
        <p:spPr>
          <a:xfrm>
            <a:off x="3063433" y="5429296"/>
            <a:ext cx="8616387"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Scanning-</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-microscope spectrum of a ferromagnetic Yu-Shiba-</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Rusinov</a:t>
            </a:r>
            <a:r>
              <a:rPr lang="en-GB" b="0" i="0" u="none" strike="noStrike" dirty="0">
                <a:solidFill>
                  <a:srgbClr val="000000"/>
                </a:solidFill>
                <a:effectLst/>
                <a:latin typeface="Times New Roman" panose="02020603050405020304" pitchFamily="18" charset="0"/>
                <a:cs typeface="Times New Roman" panose="02020603050405020304" pitchFamily="18" charset="0"/>
              </a:rPr>
              <a:t> chain on a superconductor, where a zero-energy state located at the chain end is visible.</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15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77C7-54B2-7C35-E9B0-22FBB86E58D0}"/>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Sub-gap bound states in superconducting systems</a:t>
            </a: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33E26A-39ED-50EC-E1A0-297A53506CAB}"/>
              </a:ext>
            </a:extLst>
          </p:cNvPr>
          <p:cNvPicPr>
            <a:picLocks noChangeAspect="1"/>
          </p:cNvPicPr>
          <p:nvPr/>
        </p:nvPicPr>
        <p:blipFill>
          <a:blip r:embed="rId2"/>
          <a:stretch>
            <a:fillRect/>
          </a:stretch>
        </p:blipFill>
        <p:spPr>
          <a:xfrm>
            <a:off x="192911" y="968375"/>
            <a:ext cx="2794000" cy="5778500"/>
          </a:xfrm>
          <a:prstGeom prst="rect">
            <a:avLst/>
          </a:prstGeom>
        </p:spPr>
      </p:pic>
      <p:sp>
        <p:nvSpPr>
          <p:cNvPr id="6" name="TextBox 5">
            <a:extLst>
              <a:ext uri="{FF2B5EF4-FFF2-40B4-BE49-F238E27FC236}">
                <a16:creationId xmlns:a16="http://schemas.microsoft.com/office/drawing/2014/main" id="{5B420D6C-2335-776E-013B-C6B551D949E4}"/>
              </a:ext>
            </a:extLst>
          </p:cNvPr>
          <p:cNvSpPr txBox="1"/>
          <p:nvPr/>
        </p:nvSpPr>
        <p:spPr>
          <a:xfrm>
            <a:off x="3249592" y="1395278"/>
            <a:ext cx="6128794"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Schematic of the vortex Caroli-de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Gennes-Matricon</a:t>
            </a:r>
            <a:r>
              <a:rPr lang="en-GB" b="0" i="0" u="none" strike="noStrike" dirty="0">
                <a:solidFill>
                  <a:srgbClr val="000000"/>
                </a:solidFill>
                <a:effectLst/>
                <a:latin typeface="Times New Roman" panose="02020603050405020304" pitchFamily="18" charset="0"/>
                <a:cs typeface="Times New Roman" panose="02020603050405020304" pitchFamily="18" charset="0"/>
              </a:rPr>
              <a:t> state.</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00852C8-6FD7-4931-2DD8-7A8DE5CB15BF}"/>
              </a:ext>
            </a:extLst>
          </p:cNvPr>
          <p:cNvSpPr txBox="1"/>
          <p:nvPr/>
        </p:nvSpPr>
        <p:spPr>
          <a:xfrm>
            <a:off x="2834831" y="2506073"/>
            <a:ext cx="9503781"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Calculated spectrum of trivial Caroli-de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Gennes-Matricon</a:t>
            </a:r>
            <a:r>
              <a:rPr lang="en-GB" b="0" i="0" u="none" strike="noStrike" dirty="0">
                <a:solidFill>
                  <a:srgbClr val="000000"/>
                </a:solidFill>
                <a:effectLst/>
                <a:latin typeface="Times New Roman" panose="02020603050405020304" pitchFamily="18" charset="0"/>
                <a:cs typeface="Times New Roman" panose="02020603050405020304" pitchFamily="18" charset="0"/>
              </a:rPr>
              <a:t> states for a semiconductor-superconductor core-shell model.</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0A9D758-0CA4-007C-2207-A6EFB6044430}"/>
              </a:ext>
            </a:extLst>
          </p:cNvPr>
          <p:cNvSpPr txBox="1"/>
          <p:nvPr/>
        </p:nvSpPr>
        <p:spPr>
          <a:xfrm>
            <a:off x="2834831" y="4028140"/>
            <a:ext cx="8620247"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Measured trivial Caroli-de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Gennes-Matricon</a:t>
            </a:r>
            <a:r>
              <a:rPr lang="en-GB" b="0" i="0" u="none" strike="noStrike" dirty="0">
                <a:solidFill>
                  <a:srgbClr val="000000"/>
                </a:solidFill>
                <a:effectLst/>
                <a:latin typeface="Times New Roman" panose="02020603050405020304" pitchFamily="18" charset="0"/>
                <a:cs typeface="Times New Roman" panose="02020603050405020304" pitchFamily="18" charset="0"/>
              </a:rPr>
              <a:t> vortex states in a high-</a:t>
            </a:r>
            <a:r>
              <a:rPr lang="en-GB" dirty="0">
                <a:latin typeface="Times New Roman" panose="02020603050405020304" pitchFamily="18" charset="0"/>
                <a:cs typeface="Times New Roman" panose="02020603050405020304" pitchFamily="18" charset="0"/>
              </a:rPr>
              <a:t>Tc</a:t>
            </a:r>
            <a:r>
              <a:rPr lang="en-GB" b="0" i="0" u="none" strike="noStrike" dirty="0">
                <a:solidFill>
                  <a:srgbClr val="000000"/>
                </a:solidFill>
                <a:effectLst/>
                <a:latin typeface="Times New Roman" panose="02020603050405020304" pitchFamily="18" charset="0"/>
                <a:cs typeface="Times New Roman" panose="02020603050405020304" pitchFamily="18" charset="0"/>
              </a:rPr>
              <a:t> superconductor.</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F8E75DF-DD6E-A60C-EBCF-927AD4D06CB4}"/>
              </a:ext>
            </a:extLst>
          </p:cNvPr>
          <p:cNvSpPr txBox="1"/>
          <p:nvPr/>
        </p:nvSpPr>
        <p:spPr>
          <a:xfrm>
            <a:off x="2986911" y="5377380"/>
            <a:ext cx="9108633"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Measured vortex-bound state spectrum of a semiconductor-superconductor core-shell nanowire, where a zero-energy state appears with an odd winding number.</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262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81A5-59F8-104C-4667-A02318886C66}"/>
              </a:ext>
            </a:extLst>
          </p:cNvPr>
          <p:cNvSpPr>
            <a:spLocks noGrp="1"/>
          </p:cNvSpPr>
          <p:nvPr>
            <p:ph type="title"/>
          </p:nvPr>
        </p:nvSpPr>
        <p:spPr>
          <a:xfrm>
            <a:off x="838200" y="365125"/>
            <a:ext cx="10515600" cy="827067"/>
          </a:xfrm>
        </p:spPr>
        <p:txBody>
          <a:bodyPr/>
          <a:lstStyle/>
          <a:p>
            <a:r>
              <a:rPr lang="en-GB" b="1" i="0" u="none" strike="noStrike" dirty="0">
                <a:solidFill>
                  <a:srgbClr val="000000"/>
                </a:solidFill>
                <a:effectLst/>
                <a:latin typeface="Times New Roman" panose="02020603050405020304" pitchFamily="18" charset="0"/>
                <a:cs typeface="Times New Roman" panose="02020603050405020304" pitchFamily="18" charset="0"/>
              </a:rPr>
              <a:t>Quantization of Majorana conductance</a:t>
            </a:r>
            <a:endParaRPr lang="en-CH"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0D8FBF1-823C-FD88-50A2-3B451BBBC1A2}"/>
              </a:ext>
            </a:extLst>
          </p:cNvPr>
          <p:cNvSpPr txBox="1"/>
          <p:nvPr/>
        </p:nvSpPr>
        <p:spPr>
          <a:xfrm>
            <a:off x="204486" y="1352549"/>
            <a:ext cx="11783028" cy="646331"/>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To understand the quantized Majorana conductance, let’s recall a normal mesoscopic conductor with a nanoscale constriction (the so-called quantum point contact), where the conductance will be quantized to </a:t>
            </a:r>
            <a:r>
              <a:rPr lang="en-GB" dirty="0">
                <a:latin typeface="Times New Roman" panose="02020603050405020304" pitchFamily="18" charset="0"/>
                <a:cs typeface="Times New Roman" panose="02020603050405020304" pitchFamily="18" charset="0"/>
              </a:rPr>
              <a:t>2ne</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/h</a:t>
            </a:r>
            <a:r>
              <a:rPr lang="en-GB" b="0" i="0" u="none" strike="noStrike" dirty="0">
                <a:solidFill>
                  <a:srgbClr val="000000"/>
                </a:solidFill>
                <a:effectLst/>
                <a:latin typeface="Times New Roman" panose="02020603050405020304" pitchFamily="18" charset="0"/>
                <a:cs typeface="Times New Roman" panose="02020603050405020304" pitchFamily="18" charset="0"/>
              </a:rPr>
              <a:t> (with </a:t>
            </a:r>
            <a:r>
              <a:rPr lang="en-GB" dirty="0">
                <a:latin typeface="Times New Roman" panose="02020603050405020304" pitchFamily="18" charset="0"/>
                <a:cs typeface="Times New Roman" panose="02020603050405020304" pitchFamily="18" charset="0"/>
              </a:rPr>
              <a:t>n=0,1,2,3,…</a:t>
            </a:r>
            <a:r>
              <a:rPr lang="en-GB" b="0" i="0" u="none" strike="noStrike" dirty="0">
                <a:solidFill>
                  <a:srgbClr val="000000"/>
                </a:solidFill>
                <a:effectLst/>
                <a:latin typeface="Times New Roman" panose="02020603050405020304" pitchFamily="18" charset="0"/>
                <a:cs typeface="Times New Roman" panose="02020603050405020304" pitchFamily="18" charset="0"/>
              </a:rPr>
              <a:t>). </a:t>
            </a:r>
            <a:endParaRPr lang="en-CH"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78BED58-8B19-9071-CC20-CB5C84D82EB8}"/>
              </a:ext>
            </a:extLst>
          </p:cNvPr>
          <p:cNvSpPr txBox="1"/>
          <p:nvPr/>
        </p:nvSpPr>
        <p:spPr>
          <a:xfrm>
            <a:off x="204487" y="2264966"/>
            <a:ext cx="11987513"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If the QPC is replaced by two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 barriers that are closely separated, unity transmission occurs when the two barriers have equal transmission. In the perfect resonant regime, quantized conductance can also be achieved at resonance points.</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8AB214-E9FA-3F3B-F540-370CE4B566B5}"/>
              </a:ext>
            </a:extLst>
          </p:cNvPr>
          <p:cNvSpPr txBox="1"/>
          <p:nvPr/>
        </p:nvSpPr>
        <p:spPr>
          <a:xfrm>
            <a:off x="204487" y="3177383"/>
            <a:ext cx="11783027" cy="646331"/>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The perfect resonant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 is anticipated to always happen at the boundary of a normal lead and a Majorana zero-mode, giving rise to a quantized conductance. </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BF49D35-E81F-960D-9983-528EE03A93C0}"/>
              </a:ext>
            </a:extLst>
          </p:cNvPr>
          <p:cNvSpPr txBox="1"/>
          <p:nvPr/>
        </p:nvSpPr>
        <p:spPr>
          <a:xfrm>
            <a:off x="252714" y="4089800"/>
            <a:ext cx="11686571" cy="646331"/>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The symmetric particle-hole nature of the Majorana zero-mode guarantees the equality between the transmission of the incoming particles (holes) to the lead and the transmission of the Andreev-conjugated holes (particles) to the same lead.</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386CC34-27CF-912A-4747-66B8677A18D5}"/>
              </a:ext>
            </a:extLst>
          </p:cNvPr>
          <p:cNvSpPr txBox="1"/>
          <p:nvPr/>
        </p:nvSpPr>
        <p:spPr>
          <a:xfrm>
            <a:off x="406077" y="5002217"/>
            <a:ext cx="11379843" cy="369332"/>
          </a:xfrm>
          <a:prstGeom prst="rect">
            <a:avLst/>
          </a:prstGeom>
          <a:noFill/>
        </p:spPr>
        <p:txBody>
          <a:bodyPr wrap="square">
            <a:spAutoFit/>
          </a:bodyPr>
          <a:lstStyle/>
          <a:p>
            <a:r>
              <a:rPr lang="en-GB" b="0" i="0" u="none" strike="noStrike" dirty="0">
                <a:solidFill>
                  <a:srgbClr val="0070C0"/>
                </a:solidFill>
                <a:effectLst/>
                <a:latin typeface="Times New Roman" panose="02020603050405020304" pitchFamily="18" charset="0"/>
                <a:cs typeface="Times New Roman" panose="02020603050405020304" pitchFamily="18" charset="0"/>
              </a:rPr>
              <a:t>Ballistic Andreev reflection will lead to a </a:t>
            </a:r>
            <a:r>
              <a:rPr lang="en-GB" dirty="0">
                <a:solidFill>
                  <a:srgbClr val="0070C0"/>
                </a:solidFill>
                <a:latin typeface="Times New Roman" panose="02020603050405020304" pitchFamily="18" charset="0"/>
                <a:cs typeface="Times New Roman" panose="02020603050405020304" pitchFamily="18" charset="0"/>
              </a:rPr>
              <a:t>4e</a:t>
            </a:r>
            <a:r>
              <a:rPr lang="en-GB" baseline="30000" dirty="0">
                <a:solidFill>
                  <a:srgbClr val="0070C0"/>
                </a:solidFill>
                <a:latin typeface="Times New Roman" panose="02020603050405020304" pitchFamily="18" charset="0"/>
                <a:cs typeface="Times New Roman" panose="02020603050405020304" pitchFamily="18" charset="0"/>
              </a:rPr>
              <a:t>2</a:t>
            </a:r>
            <a:r>
              <a:rPr lang="en-GB" dirty="0">
                <a:solidFill>
                  <a:srgbClr val="0070C0"/>
                </a:solidFill>
                <a:latin typeface="Times New Roman" panose="02020603050405020304" pitchFamily="18" charset="0"/>
                <a:cs typeface="Times New Roman" panose="02020603050405020304" pitchFamily="18" charset="0"/>
              </a:rPr>
              <a:t>/h</a:t>
            </a:r>
            <a:r>
              <a:rPr lang="en-GB" b="0" i="0" u="none" strike="noStrike" dirty="0">
                <a:solidFill>
                  <a:srgbClr val="0070C0"/>
                </a:solidFill>
                <a:effectLst/>
                <a:latin typeface="Times New Roman" panose="02020603050405020304" pitchFamily="18" charset="0"/>
                <a:cs typeface="Times New Roman" panose="02020603050405020304" pitchFamily="18" charset="0"/>
              </a:rPr>
              <a:t> </a:t>
            </a:r>
            <a:r>
              <a:rPr lang="en-GB" b="0" i="0" u="none" strike="noStrike" dirty="0" err="1">
                <a:solidFill>
                  <a:srgbClr val="0070C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70C0"/>
                </a:solidFill>
                <a:effectLst/>
                <a:latin typeface="Times New Roman" panose="02020603050405020304" pitchFamily="18" charset="0"/>
                <a:cs typeface="Times New Roman" panose="02020603050405020304" pitchFamily="18" charset="0"/>
              </a:rPr>
              <a:t> conductance for each spin-degenerate mode (the BTK model)</a:t>
            </a:r>
            <a:endParaRPr lang="en-CH"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C5D5CF4-BDDB-D4E2-D5D6-0633A0B85806}"/>
              </a:ext>
            </a:extLst>
          </p:cNvPr>
          <p:cNvSpPr txBox="1"/>
          <p:nvPr/>
        </p:nvSpPr>
        <p:spPr>
          <a:xfrm>
            <a:off x="204484" y="5643232"/>
            <a:ext cx="11783028" cy="369332"/>
          </a:xfrm>
          <a:prstGeom prst="rect">
            <a:avLst/>
          </a:prstGeom>
          <a:noFill/>
        </p:spPr>
        <p:txBody>
          <a:bodyPr wrap="square">
            <a:spAutoFit/>
          </a:bodyPr>
          <a:lstStyle/>
          <a:p>
            <a:r>
              <a:rPr lang="en-GB" b="0" i="0" u="none" strike="noStrike" dirty="0">
                <a:solidFill>
                  <a:srgbClr val="FF0000"/>
                </a:solidFill>
                <a:effectLst/>
                <a:latin typeface="Times New Roman" panose="02020603050405020304" pitchFamily="18" charset="0"/>
                <a:cs typeface="Times New Roman" panose="02020603050405020304" pitchFamily="18" charset="0"/>
              </a:rPr>
              <a:t>For Majorana Majorana-bound state, the spin degeneracy is lifted, and therefore the quantized Majorana conductance is </a:t>
            </a:r>
            <a:r>
              <a:rPr lang="en-GB" dirty="0">
                <a:solidFill>
                  <a:srgbClr val="FF0000"/>
                </a:solidFill>
                <a:latin typeface="Times New Roman" panose="02020603050405020304" pitchFamily="18" charset="0"/>
                <a:cs typeface="Times New Roman" panose="02020603050405020304" pitchFamily="18" charset="0"/>
              </a:rPr>
              <a:t>2e</a:t>
            </a:r>
            <a:r>
              <a:rPr lang="en-GB" baseline="30000" dirty="0">
                <a:solidFill>
                  <a:srgbClr val="FF0000"/>
                </a:solidFill>
                <a:latin typeface="Times New Roman" panose="02020603050405020304" pitchFamily="18" charset="0"/>
                <a:cs typeface="Times New Roman" panose="02020603050405020304" pitchFamily="18" charset="0"/>
              </a:rPr>
              <a:t>2</a:t>
            </a:r>
            <a:r>
              <a:rPr lang="en-GB" dirty="0">
                <a:solidFill>
                  <a:srgbClr val="FF0000"/>
                </a:solidFill>
                <a:latin typeface="Times New Roman" panose="02020603050405020304" pitchFamily="18" charset="0"/>
                <a:cs typeface="Times New Roman" panose="02020603050405020304" pitchFamily="18" charset="0"/>
              </a:rPr>
              <a:t>/h</a:t>
            </a:r>
            <a:r>
              <a:rPr lang="en-GB" b="0" i="0" u="none" strike="noStrike" dirty="0">
                <a:solidFill>
                  <a:srgbClr val="FF0000"/>
                </a:solidFill>
                <a:effectLst/>
                <a:latin typeface="Times New Roman" panose="02020603050405020304" pitchFamily="18" charset="0"/>
                <a:cs typeface="Times New Roman" panose="02020603050405020304" pitchFamily="18" charset="0"/>
              </a:rPr>
              <a:t>. </a:t>
            </a:r>
            <a:endParaRPr lang="en-CH"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F8CCF54-D9BD-2A94-ACA8-D2DF7A7C48A2}"/>
              </a:ext>
            </a:extLst>
          </p:cNvPr>
          <p:cNvSpPr txBox="1"/>
          <p:nvPr/>
        </p:nvSpPr>
        <p:spPr>
          <a:xfrm>
            <a:off x="2618772" y="6273334"/>
            <a:ext cx="7231284" cy="369332"/>
          </a:xfrm>
          <a:prstGeom prst="rect">
            <a:avLst/>
          </a:prstGeom>
          <a:noFill/>
        </p:spPr>
        <p:txBody>
          <a:bodyPr wrap="square">
            <a:spAutoFit/>
          </a:bodyPr>
          <a:lstStyle/>
          <a:p>
            <a:r>
              <a:rPr lang="en-GB" b="0" i="0" u="none" strike="noStrike" dirty="0">
                <a:solidFill>
                  <a:srgbClr val="FF0000"/>
                </a:solidFill>
                <a:effectLst/>
                <a:latin typeface="Times New Roman" panose="02020603050405020304" pitchFamily="18" charset="0"/>
                <a:cs typeface="Times New Roman" panose="02020603050405020304" pitchFamily="18" charset="0"/>
              </a:rPr>
              <a:t>This conductance should remain precisely quantized even with disorders!!</a:t>
            </a:r>
            <a:endParaRPr lang="en-CH"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71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E2D0-9B64-D860-DA2D-AF0BFD7799F0}"/>
              </a:ext>
            </a:extLst>
          </p:cNvPr>
          <p:cNvSpPr txBox="1">
            <a:spLocks/>
          </p:cNvSpPr>
          <p:nvPr/>
        </p:nvSpPr>
        <p:spPr>
          <a:xfrm>
            <a:off x="838200" y="365125"/>
            <a:ext cx="10515600" cy="827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latin typeface="Times New Roman" panose="02020603050405020304" pitchFamily="18" charset="0"/>
                <a:cs typeface="Times New Roman" panose="02020603050405020304" pitchFamily="18" charset="0"/>
              </a:rPr>
              <a:t>Quantization of Majorana conductance</a:t>
            </a: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907603B-4810-D508-2439-734833DD324A}"/>
              </a:ext>
            </a:extLst>
          </p:cNvPr>
          <p:cNvPicPr>
            <a:picLocks noChangeAspect="1"/>
          </p:cNvPicPr>
          <p:nvPr/>
        </p:nvPicPr>
        <p:blipFill>
          <a:blip r:embed="rId2"/>
          <a:stretch>
            <a:fillRect/>
          </a:stretch>
        </p:blipFill>
        <p:spPr>
          <a:xfrm>
            <a:off x="551827" y="985425"/>
            <a:ext cx="11088346" cy="3830979"/>
          </a:xfrm>
          <a:prstGeom prst="rect">
            <a:avLst/>
          </a:prstGeom>
        </p:spPr>
      </p:pic>
      <p:sp>
        <p:nvSpPr>
          <p:cNvPr id="6" name="TextBox 5">
            <a:extLst>
              <a:ext uri="{FF2B5EF4-FFF2-40B4-BE49-F238E27FC236}">
                <a16:creationId xmlns:a16="http://schemas.microsoft.com/office/drawing/2014/main" id="{84B573A5-1743-58A5-ED84-1FE4B8BDCD4F}"/>
              </a:ext>
            </a:extLst>
          </p:cNvPr>
          <p:cNvSpPr txBox="1"/>
          <p:nvPr/>
        </p:nvSpPr>
        <p:spPr>
          <a:xfrm>
            <a:off x="540050" y="4609637"/>
            <a:ext cx="11447363" cy="1754326"/>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In a practical experiment, the one-to-one correspondence between quantized conductance and Majorana bound state is unfortunately ambiguous. On the one hand, the tunnel barrier with a faulty profile, the temperature broadening effect, the multi-band effect, and other dissipations will all cause reductions to the quantized conductance in Majorana point contact structure. On the other hand, a zero-energy state with a mundane origin is also possible to give a seemingly quantized conductance plateau along with a single tuning parameter. Hence, the robustness of the quantized conductance has to be checked in high-dimensional parameter space.</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451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E59D5-07D5-9E11-6954-4B150C3F2F64}"/>
              </a:ext>
            </a:extLst>
          </p:cNvPr>
          <p:cNvSpPr txBox="1"/>
          <p:nvPr/>
        </p:nvSpPr>
        <p:spPr>
          <a:xfrm>
            <a:off x="520859" y="1418444"/>
            <a:ext cx="11435787" cy="1200329"/>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However, quantized Majorana conductance requires the pair of Majorana modes to be sufficiently separated. This is because an overlap will cause the finite energy splitting, which removes the particle-hole symmetry resulting from the zero-energy property of Majorana. Transparency-independent quantized conductance plateau is thus a piece of substantial evidence for the Majorana zero-mode.</a:t>
            </a:r>
            <a:endParaRPr lang="en-CH"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13CFE21-4B3F-8505-F8EC-DCE46DAE60B4}"/>
              </a:ext>
            </a:extLst>
          </p:cNvPr>
          <p:cNvSpPr txBox="1"/>
          <p:nvPr/>
        </p:nvSpPr>
        <p:spPr>
          <a:xfrm>
            <a:off x="520859" y="3744410"/>
            <a:ext cx="11435787" cy="1477328"/>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Interestingly, nearly quantized conductance plateaus have been reported in a different but relevant system, i.e., vortex zero modes in iron-based superconductors. Emergent zero-energy modes in the cores of ferromagnetic-superconductor vortices are probed by a scanning-</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-microscopy tip. The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 transmission can be varied by adjusting the tip-sample distance. As the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 conductance above the gap increases, the peak height of the zero-energy vortex mode is found to saturate at a value that is close to or equal to </a:t>
            </a:r>
            <a:r>
              <a:rPr lang="en-GB" dirty="0">
                <a:latin typeface="Times New Roman" panose="02020603050405020304" pitchFamily="18" charset="0"/>
                <a:cs typeface="Times New Roman" panose="02020603050405020304" pitchFamily="18" charset="0"/>
              </a:rPr>
              <a:t>2e</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/h</a:t>
            </a:r>
            <a:r>
              <a:rPr lang="en-GB" b="0" i="0" u="none" strike="noStrike" dirty="0">
                <a:solidFill>
                  <a:srgbClr val="000000"/>
                </a:solidFill>
                <a:effectLst/>
                <a:latin typeface="Times New Roman" panose="02020603050405020304" pitchFamily="18" charset="0"/>
                <a:cs typeface="Times New Roman" panose="02020603050405020304" pitchFamily="18" charset="0"/>
              </a:rPr>
              <a:t>.</a:t>
            </a:r>
            <a:endParaRPr lang="en-CH"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5858888-BFEF-688F-A277-DF2C64721571}"/>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Majorana oscillations</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75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3ACE00-C08B-0A10-BB52-41FDA37875D2}"/>
              </a:ext>
            </a:extLst>
          </p:cNvPr>
          <p:cNvSpPr txBox="1"/>
          <p:nvPr/>
        </p:nvSpPr>
        <p:spPr>
          <a:xfrm>
            <a:off x="266218" y="1565758"/>
            <a:ext cx="10868628"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The formation of the Majorana zero-mode is a consequence of a phase transition with a change in band topology.</a:t>
            </a:r>
            <a:endParaRPr lang="en-CH"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4EDC0CA-F04A-C69C-2829-3569328ECEF0}"/>
              </a:ext>
            </a:extLst>
          </p:cNvPr>
          <p:cNvSpPr txBox="1"/>
          <p:nvPr/>
        </p:nvSpPr>
        <p:spPr>
          <a:xfrm>
            <a:off x="266218" y="2166713"/>
            <a:ext cx="11518739" cy="1200329"/>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Last week, we learned that a semiconductor-superconductor hybrid nanowire is a possible Majorana platform. To create Majorana zero-modes in such a system, semiconductor nanowires with large spin-orbit interactions are electronically contacted to superconductors. Besides the spin-orbit field, an external magnetic field (from a ferromagnet or a coil) is also required to break the time-reversal symmetry.</a:t>
            </a:r>
            <a:endParaRPr lang="en-CH"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2DA3A4C4-3E7B-D37D-50EB-BCE2C0B9180C}"/>
              </a:ext>
            </a:extLst>
          </p:cNvPr>
          <p:cNvSpPr>
            <a:spLocks noGrp="1"/>
          </p:cNvSpPr>
          <p:nvPr>
            <p:ph type="title"/>
          </p:nvPr>
        </p:nvSpPr>
        <p:spPr>
          <a:xfrm>
            <a:off x="544009" y="365125"/>
            <a:ext cx="10809791" cy="737115"/>
          </a:xfrm>
        </p:spPr>
        <p:txBody>
          <a:bodyPr/>
          <a:lstStyle/>
          <a:p>
            <a:r>
              <a:rPr lang="en-CH" dirty="0">
                <a:latin typeface="Times New Roman" panose="02020603050405020304" pitchFamily="18" charset="0"/>
                <a:cs typeface="Times New Roman" panose="02020603050405020304" pitchFamily="18" charset="0"/>
              </a:rPr>
              <a:t>Bound states</a:t>
            </a:r>
          </a:p>
        </p:txBody>
      </p:sp>
      <p:sp>
        <p:nvSpPr>
          <p:cNvPr id="9" name="TextBox 8">
            <a:extLst>
              <a:ext uri="{FF2B5EF4-FFF2-40B4-BE49-F238E27FC236}">
                <a16:creationId xmlns:a16="http://schemas.microsoft.com/office/drawing/2014/main" id="{26AE6D23-DA8B-4CF6-72F7-4022E79E8A37}"/>
              </a:ext>
            </a:extLst>
          </p:cNvPr>
          <p:cNvSpPr txBox="1"/>
          <p:nvPr/>
        </p:nvSpPr>
        <p:spPr>
          <a:xfrm>
            <a:off x="181337" y="3598665"/>
            <a:ext cx="11829326" cy="3139321"/>
          </a:xfrm>
          <a:prstGeom prst="rect">
            <a:avLst/>
          </a:prstGeom>
          <a:noFill/>
        </p:spPr>
        <p:txBody>
          <a:bodyPr wrap="square">
            <a:spAutoFit/>
          </a:bodyPr>
          <a:lstStyle/>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Electrons in low-dimensional systems are strongly confined, and the confinements give rise to discrete levels with quantized energies. To distinguish these confined states from their superconducting counterparts, we will refer to them as normal bound states. Just as the word “bound” indicates, the particles occupying these bound states are coherently bounced back and forth by the system boundaries. </a:t>
            </a:r>
          </a:p>
          <a:p>
            <a:pPr algn="just"/>
            <a:r>
              <a:rPr lang="en-GB" b="0" i="0" u="none" strike="noStrike" dirty="0">
                <a:solidFill>
                  <a:srgbClr val="000000"/>
                </a:solidFill>
                <a:effectLst/>
                <a:latin typeface="Times New Roman" panose="02020603050405020304" pitchFamily="18" charset="0"/>
                <a:cs typeface="Times New Roman" panose="02020603050405020304" pitchFamily="18" charset="0"/>
              </a:rPr>
              <a:t>In a superconductor-normal conductor hybrid system, the so-called Andreev reflection, instead of the normal reflection, occurs when a low-energy incident particle (or hole) travels from the normal conductor into the superconductor. Because of the lack of available states in the superconductor gap </a:t>
            </a:r>
            <a:r>
              <a:rPr lang="en-GB" dirty="0">
                <a:latin typeface="Times New Roman" panose="02020603050405020304" pitchFamily="18" charset="0"/>
                <a:cs typeface="Times New Roman" panose="02020603050405020304" pitchFamily="18" charset="0"/>
              </a:rPr>
              <a:t>E&lt;|±</a:t>
            </a:r>
            <a:r>
              <a:rPr lang="el-GR" dirty="0">
                <a:latin typeface="Times New Roman" panose="02020603050405020304" pitchFamily="18" charset="0"/>
                <a:cs typeface="Times New Roman" panose="02020603050405020304" pitchFamily="18" charset="0"/>
              </a:rPr>
              <a:t>Δ|</a:t>
            </a:r>
            <a:r>
              <a:rPr lang="el-GR" b="0" i="0" u="none" strike="noStrike" dirty="0">
                <a:solidFill>
                  <a:srgbClr val="000000"/>
                </a:solidFill>
                <a:effectLst/>
                <a:latin typeface="Times New Roman" panose="02020603050405020304" pitchFamily="18" charset="0"/>
                <a:cs typeface="Times New Roman" panose="02020603050405020304" pitchFamily="18" charset="0"/>
              </a:rPr>
              <a:t>, </a:t>
            </a:r>
            <a:r>
              <a:rPr lang="en-GB" b="0" i="0" u="none" strike="noStrike" dirty="0">
                <a:solidFill>
                  <a:srgbClr val="000000"/>
                </a:solidFill>
                <a:effectLst/>
                <a:latin typeface="Times New Roman" panose="02020603050405020304" pitchFamily="18" charset="0"/>
                <a:cs typeface="Times New Roman" panose="02020603050405020304" pitchFamily="18" charset="0"/>
              </a:rPr>
              <a:t>the incident particle (hole) cannot directly propagate into the superconductor. Consequently, the superconductor will retro-reflect (Andreev reflection) a time-reversed hole (particle) with opposite momentum and spin into the normal conductor. In this way, the superconductor gains (loses) a Cooper pair from (to) the normal conductor. Electron states confined by Andreev reflection are hence called Andreev bound states, which are essentially the extension of the superconducting pairing potential </a:t>
            </a:r>
            <a:r>
              <a:rPr lang="el-GR" dirty="0">
                <a:latin typeface="Times New Roman" panose="02020603050405020304" pitchFamily="18" charset="0"/>
                <a:cs typeface="Times New Roman" panose="02020603050405020304" pitchFamily="18" charset="0"/>
              </a:rPr>
              <a:t>Δ(</a:t>
            </a:r>
            <a:r>
              <a:rPr lang="en-GB" dirty="0">
                <a:latin typeface="Times New Roman" panose="02020603050405020304" pitchFamily="18" charset="0"/>
                <a:cs typeface="Times New Roman" panose="02020603050405020304" pitchFamily="18" charset="0"/>
              </a:rPr>
              <a:t>r)</a:t>
            </a:r>
            <a:r>
              <a:rPr lang="en-GB" b="0" i="0" u="none" strike="noStrike" dirty="0">
                <a:solidFill>
                  <a:srgbClr val="000000"/>
                </a:solidFill>
                <a:effectLst/>
                <a:latin typeface="Times New Roman" panose="02020603050405020304" pitchFamily="18" charset="0"/>
                <a:cs typeface="Times New Roman" panose="02020603050405020304" pitchFamily="18" charset="0"/>
              </a:rPr>
              <a:t> out of the superconductor.</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027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F00B7-1B4D-8F89-2511-FBC62B70FFD1}"/>
              </a:ext>
            </a:extLst>
          </p:cNvPr>
          <p:cNvPicPr>
            <a:picLocks noChangeAspect="1"/>
          </p:cNvPicPr>
          <p:nvPr/>
        </p:nvPicPr>
        <p:blipFill>
          <a:blip r:embed="rId2"/>
          <a:stretch>
            <a:fillRect/>
          </a:stretch>
        </p:blipFill>
        <p:spPr>
          <a:xfrm>
            <a:off x="604617" y="1171533"/>
            <a:ext cx="10982765" cy="3818425"/>
          </a:xfrm>
          <a:prstGeom prst="rect">
            <a:avLst/>
          </a:prstGeom>
        </p:spPr>
      </p:pic>
      <p:sp>
        <p:nvSpPr>
          <p:cNvPr id="6" name="Title 1">
            <a:extLst>
              <a:ext uri="{FF2B5EF4-FFF2-40B4-BE49-F238E27FC236}">
                <a16:creationId xmlns:a16="http://schemas.microsoft.com/office/drawing/2014/main" id="{51A8EA2D-0836-ADCA-05C0-F878CD87A5CA}"/>
              </a:ext>
            </a:extLst>
          </p:cNvPr>
          <p:cNvSpPr txBox="1">
            <a:spLocks/>
          </p:cNvSpPr>
          <p:nvPr/>
        </p:nvSpPr>
        <p:spPr>
          <a:xfrm>
            <a:off x="192911" y="226912"/>
            <a:ext cx="11806177" cy="741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Majorana oscillations</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1E17C7-3052-7FED-E2E4-173A51FB008C}"/>
              </a:ext>
            </a:extLst>
          </p:cNvPr>
          <p:cNvSpPr txBox="1"/>
          <p:nvPr/>
        </p:nvSpPr>
        <p:spPr>
          <a:xfrm>
            <a:off x="293227" y="5002802"/>
            <a:ext cx="10304363"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(a) and (b) Calculated oscillations of Majorana modes with chemical potential and Zeeman field, respectively.</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412A0BA-59B1-7738-365C-9B5B0FD5A533}"/>
              </a:ext>
            </a:extLst>
          </p:cNvPr>
          <p:cNvSpPr txBox="1"/>
          <p:nvPr/>
        </p:nvSpPr>
        <p:spPr>
          <a:xfrm>
            <a:off x="293228" y="5363301"/>
            <a:ext cx="11605545"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(c) and (d) Measured sub-gap bound states in epitaxial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InAs</a:t>
            </a:r>
            <a:r>
              <a:rPr lang="en-GB" b="0" i="0" u="none" strike="noStrike" dirty="0">
                <a:solidFill>
                  <a:srgbClr val="000000"/>
                </a:solidFill>
                <a:effectLst/>
                <a:latin typeface="Times New Roman" panose="02020603050405020304" pitchFamily="18" charset="0"/>
                <a:cs typeface="Times New Roman" panose="02020603050405020304" pitchFamily="18" charset="0"/>
              </a:rPr>
              <a:t>/Al nanowires, with oscillating energy and conductance as a function of gate voltage. (e) and (f) oscillating with the magnetic field. </a:t>
            </a:r>
            <a:endParaRPr lang="en-CH"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DB28A51-E674-970B-5246-91526A82B375}"/>
              </a:ext>
            </a:extLst>
          </p:cNvPr>
          <p:cNvSpPr txBox="1"/>
          <p:nvPr/>
        </p:nvSpPr>
        <p:spPr>
          <a:xfrm>
            <a:off x="293228" y="6005621"/>
            <a:ext cx="11705860" cy="646331"/>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(g)-(</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i</a:t>
            </a:r>
            <a:r>
              <a:rPr lang="en-GB" b="0" i="0" u="none" strike="noStrike" dirty="0">
                <a:solidFill>
                  <a:srgbClr val="000000"/>
                </a:solidFill>
                <a:effectLst/>
                <a:latin typeface="Times New Roman" panose="02020603050405020304" pitchFamily="18" charset="0"/>
                <a:cs typeface="Times New Roman" panose="02020603050405020304" pitchFamily="18" charset="0"/>
              </a:rPr>
              <a:t>) Measured Majorana-island geometry data. The energy of the lowest sub-gap state can be extracted via the peak-to-peak distance. The energy oscillation of the sub-gap bound states shows an exponential decay as the island length increases.</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294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7307-46BF-7F8E-5011-F4DFA9C98558}"/>
              </a:ext>
            </a:extLst>
          </p:cNvPr>
          <p:cNvSpPr>
            <a:spLocks noGrp="1"/>
          </p:cNvSpPr>
          <p:nvPr>
            <p:ph type="title"/>
          </p:nvPr>
        </p:nvSpPr>
        <p:spPr>
          <a:xfrm>
            <a:off x="421512" y="330401"/>
            <a:ext cx="11523562" cy="919666"/>
          </a:xfrm>
        </p:spPr>
        <p:txBody>
          <a:bodyPr>
            <a:normAutofit fontScale="90000"/>
          </a:bodyPr>
          <a:lstStyle/>
          <a:p>
            <a:r>
              <a:rPr lang="en-GB" b="1" i="0" u="none" strike="noStrike" dirty="0">
                <a:solidFill>
                  <a:srgbClr val="000000"/>
                </a:solidFill>
                <a:effectLst/>
                <a:latin typeface="Times New Roman" panose="02020603050405020304" pitchFamily="18" charset="0"/>
                <a:cs typeface="Times New Roman" panose="02020603050405020304" pitchFamily="18" charset="0"/>
              </a:rPr>
              <a:t>Interacting Majorana with extra degrees of freedom</a:t>
            </a:r>
            <a:br>
              <a:rPr lang="en-GB" b="1" i="0" u="none" strike="noStrike" dirty="0">
                <a:solidFill>
                  <a:srgbClr val="000000"/>
                </a:solidFill>
                <a:effectLst/>
                <a:latin typeface="Times New Roman" panose="02020603050405020304" pitchFamily="18" charset="0"/>
                <a:cs typeface="Times New Roman" panose="02020603050405020304" pitchFamily="18" charset="0"/>
              </a:rPr>
            </a:b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03239A-5FD9-6E19-FF5C-62769D5960BC}"/>
              </a:ext>
            </a:extLst>
          </p:cNvPr>
          <p:cNvPicPr>
            <a:picLocks noChangeAspect="1"/>
          </p:cNvPicPr>
          <p:nvPr/>
        </p:nvPicPr>
        <p:blipFill>
          <a:blip r:embed="rId2"/>
          <a:stretch>
            <a:fillRect/>
          </a:stretch>
        </p:blipFill>
        <p:spPr>
          <a:xfrm>
            <a:off x="988189" y="790234"/>
            <a:ext cx="10215621" cy="4621073"/>
          </a:xfrm>
          <a:prstGeom prst="rect">
            <a:avLst/>
          </a:prstGeom>
        </p:spPr>
      </p:pic>
      <p:sp>
        <p:nvSpPr>
          <p:cNvPr id="6" name="TextBox 5">
            <a:extLst>
              <a:ext uri="{FF2B5EF4-FFF2-40B4-BE49-F238E27FC236}">
                <a16:creationId xmlns:a16="http://schemas.microsoft.com/office/drawing/2014/main" id="{E7B37567-D5DA-CE55-AF77-A235767984DA}"/>
              </a:ext>
            </a:extLst>
          </p:cNvPr>
          <p:cNvSpPr txBox="1"/>
          <p:nvPr/>
        </p:nvSpPr>
        <p:spPr>
          <a:xfrm>
            <a:off x="267662" y="5363771"/>
            <a:ext cx="10936148"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(a) Spin-selective Andreev reflection evidence observed in vortices of Bi</a:t>
            </a:r>
            <a:r>
              <a:rPr lang="en-GB" b="0" i="0" u="none" strike="noStrike" baseline="-25000" dirty="0">
                <a:solidFill>
                  <a:srgbClr val="000000"/>
                </a:solidFill>
                <a:effectLst/>
                <a:latin typeface="Times New Roman" panose="02020603050405020304" pitchFamily="18" charset="0"/>
                <a:cs typeface="Times New Roman" panose="02020603050405020304" pitchFamily="18" charset="0"/>
              </a:rPr>
              <a:t>2</a:t>
            </a:r>
            <a:r>
              <a:rPr lang="en-GB" b="0" i="0" u="none" strike="noStrike" dirty="0">
                <a:solidFill>
                  <a:srgbClr val="000000"/>
                </a:solidFill>
                <a:effectLst/>
                <a:latin typeface="Times New Roman" panose="02020603050405020304" pitchFamily="18" charset="0"/>
                <a:cs typeface="Times New Roman" panose="02020603050405020304" pitchFamily="18" charset="0"/>
              </a:rPr>
              <a:t>Te</a:t>
            </a:r>
            <a:r>
              <a:rPr lang="en-GB" b="0" i="0" u="none" strike="noStrike" baseline="-25000" dirty="0">
                <a:solidFill>
                  <a:srgbClr val="000000"/>
                </a:solidFill>
                <a:effectLst/>
                <a:latin typeface="Times New Roman" panose="02020603050405020304" pitchFamily="18" charset="0"/>
                <a:cs typeface="Times New Roman" panose="02020603050405020304" pitchFamily="18" charset="0"/>
              </a:rPr>
              <a:t>3</a:t>
            </a:r>
            <a:r>
              <a:rPr lang="en-GB" b="0" i="0" u="none" strike="noStrike" dirty="0">
                <a:solidFill>
                  <a:srgbClr val="000000"/>
                </a:solidFill>
                <a:effectLst/>
                <a:latin typeface="Times New Roman" panose="02020603050405020304" pitchFamily="18" charset="0"/>
                <a:cs typeface="Times New Roman" panose="02020603050405020304" pitchFamily="18" charset="0"/>
              </a:rPr>
              <a:t>/NbSe</a:t>
            </a:r>
            <a:r>
              <a:rPr lang="en-GB" b="0" i="0" u="none" strike="noStrike" baseline="-25000" dirty="0">
                <a:solidFill>
                  <a:srgbClr val="000000"/>
                </a:solidFill>
                <a:effectLst/>
                <a:latin typeface="Times New Roman" panose="02020603050405020304" pitchFamily="18" charset="0"/>
                <a:cs typeface="Times New Roman" panose="02020603050405020304" pitchFamily="18" charset="0"/>
              </a:rPr>
              <a:t>2</a:t>
            </a:r>
            <a:r>
              <a:rPr lang="en-GB" b="0" i="0" u="none" strike="noStrike" dirty="0">
                <a:solidFill>
                  <a:srgbClr val="000000"/>
                </a:solidFill>
                <a:effectLst/>
                <a:latin typeface="Times New Roman" panose="02020603050405020304" pitchFamily="18" charset="0"/>
                <a:cs typeface="Times New Roman" panose="02020603050405020304" pitchFamily="18" charset="0"/>
              </a:rPr>
              <a:t> heterostructure.</a:t>
            </a:r>
            <a:endParaRPr lang="en-CH"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E0EBCC5-3CED-7395-AC3E-3B6C09553BDC}"/>
              </a:ext>
            </a:extLst>
          </p:cNvPr>
          <p:cNvSpPr txBox="1"/>
          <p:nvPr/>
        </p:nvSpPr>
        <p:spPr>
          <a:xfrm>
            <a:off x="246926" y="5741751"/>
            <a:ext cx="11698148"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(b) Spin-resolved zero-energy states as a signature of Majorana modes in a ferromagnet chain on a superconductor substrate.</a:t>
            </a:r>
            <a:endParaRPr lang="en-CH"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10AB41C-E233-7A31-AAD6-9C43F2CE1953}"/>
              </a:ext>
            </a:extLst>
          </p:cNvPr>
          <p:cNvSpPr txBox="1"/>
          <p:nvPr/>
        </p:nvSpPr>
        <p:spPr>
          <a:xfrm>
            <a:off x="267662" y="6063547"/>
            <a:ext cx="10936148"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(e) Measured resonance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tunneling</a:t>
            </a:r>
            <a:r>
              <a:rPr lang="en-GB" b="0" i="0" u="none" strike="noStrike" dirty="0">
                <a:solidFill>
                  <a:srgbClr val="000000"/>
                </a:solidFill>
                <a:effectLst/>
                <a:latin typeface="Times New Roman" panose="02020603050405020304" pitchFamily="18" charset="0"/>
                <a:cs typeface="Times New Roman" panose="02020603050405020304" pitchFamily="18" charset="0"/>
              </a:rPr>
              <a:t> between a spin-up dot level and the sub-gap states in an </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InAs</a:t>
            </a:r>
            <a:r>
              <a:rPr lang="en-GB" b="0" i="0" u="none" strike="noStrike" dirty="0">
                <a:solidFill>
                  <a:srgbClr val="000000"/>
                </a:solidFill>
                <a:effectLst/>
                <a:latin typeface="Times New Roman" panose="02020603050405020304" pitchFamily="18" charset="0"/>
                <a:cs typeface="Times New Roman" panose="02020603050405020304" pitchFamily="18" charset="0"/>
              </a:rPr>
              <a:t>/Al hybrid nanowire.</a:t>
            </a:r>
            <a:endParaRPr lang="en-CH"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139D18-3478-C67C-4F0A-FFB868012B90}"/>
              </a:ext>
            </a:extLst>
          </p:cNvPr>
          <p:cNvSpPr txBox="1"/>
          <p:nvPr/>
        </p:nvSpPr>
        <p:spPr>
          <a:xfrm>
            <a:off x="267662" y="6392056"/>
            <a:ext cx="10215620" cy="369332"/>
          </a:xfrm>
          <a:prstGeom prst="rect">
            <a:avLst/>
          </a:prstGeom>
          <a:noFill/>
        </p:spPr>
        <p:txBody>
          <a:bodyPr wrap="square">
            <a:spAutoFit/>
          </a:bodyPr>
          <a:lstStyle/>
          <a:p>
            <a:r>
              <a:rPr lang="en-GB" b="0" i="0" u="none" strike="noStrike" dirty="0">
                <a:solidFill>
                  <a:srgbClr val="000000"/>
                </a:solidFill>
                <a:effectLst/>
                <a:latin typeface="Times New Roman" panose="02020603050405020304" pitchFamily="18" charset="0"/>
                <a:cs typeface="Times New Roman" panose="02020603050405020304" pitchFamily="18" charset="0"/>
              </a:rPr>
              <a:t>(</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i</a:t>
            </a:r>
            <a:r>
              <a:rPr lang="en-GB" b="0" i="0" u="none" strike="noStrike" dirty="0">
                <a:solidFill>
                  <a:srgbClr val="000000"/>
                </a:solidFill>
                <a:effectLst/>
                <a:latin typeface="Times New Roman" panose="02020603050405020304" pitchFamily="18" charset="0"/>
                <a:cs typeface="Times New Roman" panose="02020603050405020304" pitchFamily="18" charset="0"/>
              </a:rPr>
              <a:t>) and (j) Measured conductance stability diagram of coupled quantum dot-</a:t>
            </a:r>
            <a:r>
              <a:rPr lang="en-GB" b="0" i="0" u="none" strike="noStrike" dirty="0" err="1">
                <a:solidFill>
                  <a:srgbClr val="000000"/>
                </a:solidFill>
                <a:effectLst/>
                <a:latin typeface="Times New Roman" panose="02020603050405020304" pitchFamily="18" charset="0"/>
                <a:cs typeface="Times New Roman" panose="02020603050405020304" pitchFamily="18" charset="0"/>
              </a:rPr>
              <a:t>InAs</a:t>
            </a:r>
            <a:r>
              <a:rPr lang="en-GB" b="0" i="0" u="none" strike="noStrike" dirty="0">
                <a:solidFill>
                  <a:srgbClr val="000000"/>
                </a:solidFill>
                <a:effectLst/>
                <a:latin typeface="Times New Roman" panose="02020603050405020304" pitchFamily="18" charset="0"/>
                <a:cs typeface="Times New Roman" panose="02020603050405020304" pitchFamily="18" charset="0"/>
              </a:rPr>
              <a:t>/Al nanowire device.</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2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D3BB22-C440-1397-8B62-12408D160CBC}"/>
              </a:ext>
            </a:extLst>
          </p:cNvPr>
          <p:cNvSpPr>
            <a:spLocks noGrp="1"/>
          </p:cNvSpPr>
          <p:nvPr>
            <p:ph type="title"/>
          </p:nvPr>
        </p:nvSpPr>
        <p:spPr>
          <a:xfrm>
            <a:off x="544009" y="365125"/>
            <a:ext cx="10809791" cy="737115"/>
          </a:xfrm>
        </p:spPr>
        <p:txBody>
          <a:bodyPr/>
          <a:lstStyle/>
          <a:p>
            <a:r>
              <a:rPr lang="en-CH" dirty="0">
                <a:latin typeface="Times New Roman" panose="02020603050405020304" pitchFamily="18" charset="0"/>
                <a:cs typeface="Times New Roman" panose="02020603050405020304" pitchFamily="18" charset="0"/>
              </a:rPr>
              <a:t>Andreev reflection</a:t>
            </a:r>
          </a:p>
        </p:txBody>
      </p:sp>
      <p:pic>
        <p:nvPicPr>
          <p:cNvPr id="5" name="Picture 4">
            <a:extLst>
              <a:ext uri="{FF2B5EF4-FFF2-40B4-BE49-F238E27FC236}">
                <a16:creationId xmlns:a16="http://schemas.microsoft.com/office/drawing/2014/main" id="{8B30270D-420F-EEAB-D6B2-8ECAEEBAF2C9}"/>
              </a:ext>
            </a:extLst>
          </p:cNvPr>
          <p:cNvPicPr>
            <a:picLocks noChangeAspect="1"/>
          </p:cNvPicPr>
          <p:nvPr/>
        </p:nvPicPr>
        <p:blipFill>
          <a:blip r:embed="rId2"/>
          <a:stretch>
            <a:fillRect/>
          </a:stretch>
        </p:blipFill>
        <p:spPr>
          <a:xfrm>
            <a:off x="188724" y="1102240"/>
            <a:ext cx="11814552" cy="4994844"/>
          </a:xfrm>
          <a:prstGeom prst="rect">
            <a:avLst/>
          </a:prstGeom>
        </p:spPr>
      </p:pic>
    </p:spTree>
    <p:extLst>
      <p:ext uri="{BB962C8B-B14F-4D97-AF65-F5344CB8AC3E}">
        <p14:creationId xmlns:p14="http://schemas.microsoft.com/office/powerpoint/2010/main" val="373123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355B74-9935-4B74-C5E2-3030477FD8C4}"/>
              </a:ext>
            </a:extLst>
          </p:cNvPr>
          <p:cNvPicPr>
            <a:picLocks noChangeAspect="1"/>
          </p:cNvPicPr>
          <p:nvPr/>
        </p:nvPicPr>
        <p:blipFill rotWithShape="1">
          <a:blip r:embed="rId2"/>
          <a:srcRect l="1340" t="2043" r="2755" b="-1"/>
          <a:stretch/>
        </p:blipFill>
        <p:spPr>
          <a:xfrm>
            <a:off x="787237" y="1342662"/>
            <a:ext cx="10809791" cy="5065633"/>
          </a:xfrm>
          <a:prstGeom prst="rect">
            <a:avLst/>
          </a:prstGeom>
        </p:spPr>
      </p:pic>
      <p:sp>
        <p:nvSpPr>
          <p:cNvPr id="5" name="Title 1">
            <a:extLst>
              <a:ext uri="{FF2B5EF4-FFF2-40B4-BE49-F238E27FC236}">
                <a16:creationId xmlns:a16="http://schemas.microsoft.com/office/drawing/2014/main" id="{303E2D80-5BF1-92AA-C5C7-15C09CCAB65A}"/>
              </a:ext>
            </a:extLst>
          </p:cNvPr>
          <p:cNvSpPr>
            <a:spLocks noGrp="1"/>
          </p:cNvSpPr>
          <p:nvPr>
            <p:ph type="title"/>
          </p:nvPr>
        </p:nvSpPr>
        <p:spPr>
          <a:xfrm>
            <a:off x="544009" y="365125"/>
            <a:ext cx="10809791" cy="737115"/>
          </a:xfrm>
        </p:spPr>
        <p:txBody>
          <a:bodyPr/>
          <a:lstStyle/>
          <a:p>
            <a:r>
              <a:rPr lang="en-CH" dirty="0">
                <a:latin typeface="Times New Roman" panose="02020603050405020304" pitchFamily="18" charset="0"/>
                <a:cs typeface="Times New Roman" panose="02020603050405020304" pitchFamily="18" charset="0"/>
              </a:rPr>
              <a:t>Andreev reflection</a:t>
            </a:r>
          </a:p>
        </p:txBody>
      </p:sp>
    </p:spTree>
    <p:extLst>
      <p:ext uri="{BB962C8B-B14F-4D97-AF65-F5344CB8AC3E}">
        <p14:creationId xmlns:p14="http://schemas.microsoft.com/office/powerpoint/2010/main" val="348179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4600-D246-FB87-7E3F-05E383ACD9DF}"/>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a:latin typeface="Times New Roman" panose="02020603050405020304" pitchFamily="18" charset="0"/>
                <a:cs typeface="Times New Roman" panose="02020603050405020304" pitchFamily="18" charset="0"/>
              </a:rPr>
              <a:t>Andreev reflection</a:t>
            </a:r>
            <a:endParaRPr lang="en-CH"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17537E2-712C-FD47-A207-46E915982600}"/>
              </a:ext>
            </a:extLst>
          </p:cNvPr>
          <p:cNvPicPr>
            <a:picLocks noChangeAspect="1"/>
          </p:cNvPicPr>
          <p:nvPr/>
        </p:nvPicPr>
        <p:blipFill>
          <a:blip r:embed="rId2"/>
          <a:stretch>
            <a:fillRect/>
          </a:stretch>
        </p:blipFill>
        <p:spPr>
          <a:xfrm>
            <a:off x="648181" y="1000723"/>
            <a:ext cx="11169571" cy="5451814"/>
          </a:xfrm>
          <a:prstGeom prst="rect">
            <a:avLst/>
          </a:prstGeom>
        </p:spPr>
      </p:pic>
    </p:spTree>
    <p:extLst>
      <p:ext uri="{BB962C8B-B14F-4D97-AF65-F5344CB8AC3E}">
        <p14:creationId xmlns:p14="http://schemas.microsoft.com/office/powerpoint/2010/main" val="309301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280AF-C199-97B7-F77E-92B30D9CB61C}"/>
              </a:ext>
            </a:extLst>
          </p:cNvPr>
          <p:cNvPicPr>
            <a:picLocks noChangeAspect="1"/>
          </p:cNvPicPr>
          <p:nvPr/>
        </p:nvPicPr>
        <p:blipFill>
          <a:blip r:embed="rId2"/>
          <a:stretch>
            <a:fillRect/>
          </a:stretch>
        </p:blipFill>
        <p:spPr>
          <a:xfrm>
            <a:off x="1226916" y="1102240"/>
            <a:ext cx="9953378" cy="5472486"/>
          </a:xfrm>
          <a:prstGeom prst="rect">
            <a:avLst/>
          </a:prstGeom>
        </p:spPr>
      </p:pic>
      <p:sp>
        <p:nvSpPr>
          <p:cNvPr id="4" name="Title 1">
            <a:extLst>
              <a:ext uri="{FF2B5EF4-FFF2-40B4-BE49-F238E27FC236}">
                <a16:creationId xmlns:a16="http://schemas.microsoft.com/office/drawing/2014/main" id="{BE80AF40-36D2-8C2E-A5F3-D10974ECFEFE}"/>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a:latin typeface="Times New Roman" panose="02020603050405020304" pitchFamily="18" charset="0"/>
                <a:cs typeface="Times New Roman" panose="02020603050405020304" pitchFamily="18" charset="0"/>
              </a:rPr>
              <a:t>Andreev reflection</a:t>
            </a:r>
            <a:endParaRPr lang="en-CH"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522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18B9-C389-3163-17D6-E529FF8FD8E7}"/>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in SNS structure</a:t>
            </a:r>
          </a:p>
        </p:txBody>
      </p:sp>
      <p:pic>
        <p:nvPicPr>
          <p:cNvPr id="4" name="Picture 3">
            <a:extLst>
              <a:ext uri="{FF2B5EF4-FFF2-40B4-BE49-F238E27FC236}">
                <a16:creationId xmlns:a16="http://schemas.microsoft.com/office/drawing/2014/main" id="{9C325572-AB56-C52D-528A-D3478BC7951C}"/>
              </a:ext>
            </a:extLst>
          </p:cNvPr>
          <p:cNvPicPr>
            <a:picLocks noChangeAspect="1"/>
          </p:cNvPicPr>
          <p:nvPr/>
        </p:nvPicPr>
        <p:blipFill>
          <a:blip r:embed="rId2"/>
          <a:stretch>
            <a:fillRect/>
          </a:stretch>
        </p:blipFill>
        <p:spPr>
          <a:xfrm>
            <a:off x="0" y="1190803"/>
            <a:ext cx="12124432" cy="5441490"/>
          </a:xfrm>
          <a:prstGeom prst="rect">
            <a:avLst/>
          </a:prstGeom>
        </p:spPr>
      </p:pic>
    </p:spTree>
    <p:extLst>
      <p:ext uri="{BB962C8B-B14F-4D97-AF65-F5344CB8AC3E}">
        <p14:creationId xmlns:p14="http://schemas.microsoft.com/office/powerpoint/2010/main" val="3756755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E8D87-8668-C20D-78A5-B77178F87F0D}"/>
              </a:ext>
            </a:extLst>
          </p:cNvPr>
          <p:cNvPicPr>
            <a:picLocks noChangeAspect="1"/>
          </p:cNvPicPr>
          <p:nvPr/>
        </p:nvPicPr>
        <p:blipFill>
          <a:blip r:embed="rId2"/>
          <a:stretch>
            <a:fillRect/>
          </a:stretch>
        </p:blipFill>
        <p:spPr>
          <a:xfrm>
            <a:off x="815720" y="1312118"/>
            <a:ext cx="10560560" cy="5311471"/>
          </a:xfrm>
          <a:prstGeom prst="rect">
            <a:avLst/>
          </a:prstGeom>
        </p:spPr>
      </p:pic>
      <p:sp>
        <p:nvSpPr>
          <p:cNvPr id="5" name="Title 1">
            <a:extLst>
              <a:ext uri="{FF2B5EF4-FFF2-40B4-BE49-F238E27FC236}">
                <a16:creationId xmlns:a16="http://schemas.microsoft.com/office/drawing/2014/main" id="{68EEECEB-280B-EE11-F65A-6225B748178B}"/>
              </a:ext>
            </a:extLst>
          </p:cNvPr>
          <p:cNvSpPr txBox="1">
            <a:spLocks/>
          </p:cNvSpPr>
          <p:nvPr/>
        </p:nvSpPr>
        <p:spPr>
          <a:xfrm>
            <a:off x="544009" y="365125"/>
            <a:ext cx="10809791" cy="737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latin typeface="Times New Roman" panose="02020603050405020304" pitchFamily="18" charset="0"/>
                <a:cs typeface="Times New Roman" panose="02020603050405020304" pitchFamily="18" charset="0"/>
              </a:rPr>
              <a:t>Andreev states in SNS structure</a:t>
            </a:r>
          </a:p>
        </p:txBody>
      </p:sp>
    </p:spTree>
    <p:extLst>
      <p:ext uri="{BB962C8B-B14F-4D97-AF65-F5344CB8AC3E}">
        <p14:creationId xmlns:p14="http://schemas.microsoft.com/office/powerpoint/2010/main" val="397689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1388</Words>
  <Application>Microsoft Macintosh PowerPoint</Application>
  <PresentationFormat>Widescreen</PresentationFormat>
  <Paragraphs>71</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黑体</vt:lpstr>
      <vt:lpstr>AmericanTypewriter</vt:lpstr>
      <vt:lpstr>Arial</vt:lpstr>
      <vt:lpstr>Calibri</vt:lpstr>
      <vt:lpstr>Calibri Light</vt:lpstr>
      <vt:lpstr>rival-sans</vt:lpstr>
      <vt:lpstr>Times New Roman</vt:lpstr>
      <vt:lpstr>Office Theme</vt:lpstr>
      <vt:lpstr>PowerPoint Presentation</vt:lpstr>
      <vt:lpstr>Majorana in 1D systems</vt:lpstr>
      <vt:lpstr>Bound states</vt:lpstr>
      <vt:lpstr>Andreev reflection</vt:lpstr>
      <vt:lpstr>Andreev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Quantization of Majorana conductance</vt:lpstr>
      <vt:lpstr>PowerPoint Presentation</vt:lpstr>
      <vt:lpstr>PowerPoint Presentation</vt:lpstr>
      <vt:lpstr>PowerPoint Presentation</vt:lpstr>
      <vt:lpstr>Interacting Majorana with extra degrees of freedom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mitali.banerjee</dc:creator>
  <cp:lastModifiedBy>mitali.banerjee</cp:lastModifiedBy>
  <cp:revision>21</cp:revision>
  <dcterms:created xsi:type="dcterms:W3CDTF">2021-03-23T09:20:40Z</dcterms:created>
  <dcterms:modified xsi:type="dcterms:W3CDTF">2025-05-01T09:02:14Z</dcterms:modified>
</cp:coreProperties>
</file>